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slides/slide22.xml" ContentType="application/vnd.openxmlformats-officedocument.presentationml.slide+xml"/>
  <Override PartName="/ppt/slides/slide23.xml" ContentType="application/vnd.openxmlformats-officedocument.presentationml.slide+xml"/>
  <Override PartName="/ppt/slides/slide24.xml" ContentType="application/vnd.openxmlformats-officedocument.presentationml.slide+xml"/>
  <Override PartName="/ppt/slides/slide25.xml" ContentType="application/vnd.openxmlformats-officedocument.presentationml.slide+xml"/>
  <Override PartName="/ppt/slides/slide26.xml" ContentType="application/vnd.openxmlformats-officedocument.presentationml.slide+xml"/>
  <Override PartName="/ppt/slides/slide27.xml" ContentType="application/vnd.openxmlformats-officedocument.presentationml.slide+xml"/>
  <Override PartName="/ppt/slides/slide28.xml" ContentType="application/vnd.openxmlformats-officedocument.presentationml.slide+xml"/>
  <Override PartName="/ppt/slides/slide29.xml" ContentType="application/vnd.openxmlformats-officedocument.presentationml.slide+xml"/>
  <Override PartName="/ppt/slides/slide30.xml" ContentType="application/vnd.openxmlformats-officedocument.presentationml.slide+xml"/>
  <Override PartName="/ppt/slides/slide31.xml" ContentType="application/vnd.openxmlformats-officedocument.presentationml.slide+xml"/>
  <Override PartName="/ppt/slides/slide32.xml" ContentType="application/vnd.openxmlformats-officedocument.presentationml.slide+xml"/>
  <Override PartName="/ppt/slides/slide33.xml" ContentType="application/vnd.openxmlformats-officedocument.presentationml.slide+xml"/>
  <Override PartName="/ppt/slides/slide34.xml" ContentType="application/vnd.openxmlformats-officedocument.presentationml.slide+xml"/>
  <Override PartName="/ppt/slides/slide35.xml" ContentType="application/vnd.openxmlformats-officedocument.presentationml.slide+xml"/>
  <Override PartName="/ppt/slides/slide36.xml" ContentType="application/vnd.openxmlformats-officedocument.presentationml.slide+xml"/>
  <Override PartName="/ppt/slides/slide37.xml" ContentType="application/vnd.openxmlformats-officedocument.presentationml.slide+xml"/>
  <Override PartName="/ppt/slides/slide38.xml" ContentType="application/vnd.openxmlformats-officedocument.presentationml.slide+xml"/>
  <Override PartName="/ppt/slides/slide39.xml" ContentType="application/vnd.openxmlformats-officedocument.presentationml.slide+xml"/>
  <Override PartName="/ppt/slides/slide40.xml" ContentType="application/vnd.openxmlformats-officedocument.presentationml.slide+xml"/>
  <Override PartName="/ppt/slides/slide41.xml" ContentType="application/vnd.openxmlformats-officedocument.presentationml.slide+xml"/>
  <Override PartName="/ppt/slides/slide42.xml" ContentType="application/vnd.openxmlformats-officedocument.presentationml.slide+xml"/>
  <Override PartName="/ppt/slides/slide43.xml" ContentType="application/vnd.openxmlformats-officedocument.presentationml.slide+xml"/>
  <Override PartName="/ppt/slides/slide44.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notesMasterIdLst>
    <p:notesMasterId r:id="rId46"/>
  </p:notesMasterIdLst>
  <p:sldIdLst>
    <p:sldId id="651" r:id="rId2"/>
    <p:sldId id="705" r:id="rId3"/>
    <p:sldId id="652" r:id="rId4"/>
    <p:sldId id="260" r:id="rId5"/>
    <p:sldId id="716" r:id="rId6"/>
    <p:sldId id="9382" r:id="rId7"/>
    <p:sldId id="713" r:id="rId8"/>
    <p:sldId id="712" r:id="rId9"/>
    <p:sldId id="657" r:id="rId10"/>
    <p:sldId id="711" r:id="rId11"/>
    <p:sldId id="714" r:id="rId12"/>
    <p:sldId id="710" r:id="rId13"/>
    <p:sldId id="654" r:id="rId14"/>
    <p:sldId id="658" r:id="rId15"/>
    <p:sldId id="655" r:id="rId16"/>
    <p:sldId id="653" r:id="rId17"/>
    <p:sldId id="305" r:id="rId18"/>
    <p:sldId id="665" r:id="rId19"/>
    <p:sldId id="678" r:id="rId20"/>
    <p:sldId id="706" r:id="rId21"/>
    <p:sldId id="715" r:id="rId22"/>
    <p:sldId id="672" r:id="rId23"/>
    <p:sldId id="673" r:id="rId24"/>
    <p:sldId id="334" r:id="rId25"/>
    <p:sldId id="674" r:id="rId26"/>
    <p:sldId id="308" r:id="rId27"/>
    <p:sldId id="309" r:id="rId28"/>
    <p:sldId id="675" r:id="rId29"/>
    <p:sldId id="676" r:id="rId30"/>
    <p:sldId id="677" r:id="rId31"/>
    <p:sldId id="367" r:id="rId32"/>
    <p:sldId id="370" r:id="rId33"/>
    <p:sldId id="369" r:id="rId34"/>
    <p:sldId id="380" r:id="rId35"/>
    <p:sldId id="381" r:id="rId36"/>
    <p:sldId id="362" r:id="rId37"/>
    <p:sldId id="256" r:id="rId38"/>
    <p:sldId id="257" r:id="rId39"/>
    <p:sldId id="662" r:id="rId40"/>
    <p:sldId id="663" r:id="rId41"/>
    <p:sldId id="263" r:id="rId42"/>
    <p:sldId id="664" r:id="rId43"/>
    <p:sldId id="708" r:id="rId44"/>
    <p:sldId id="552" r:id="rId45"/>
  </p:sldIdLst>
  <p:sldSz cx="12192000" cy="6858000"/>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15:guide id="1" orient="horz" pos="2160">
          <p15:clr>
            <a:srgbClr val="A4A3A4"/>
          </p15:clr>
        </p15:guide>
        <p15:guide id="2" pos="3840">
          <p15:clr>
            <a:srgbClr val="A4A3A4"/>
          </p15:clr>
        </p15:guide>
      </p15:sld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extLst>
    <p:ext uri="{E76CE94A-603C-4142-B9EB-6D1370010A27}">
      <p14:discardImageEditData xmlns:p14="http://schemas.microsoft.com/office/powerpoint/2010/main" val="0"/>
    </p:ext>
    <p:ext uri="{D31A062A-798A-4329-ABDD-BBA856620510}">
      <p14:defaultImageDpi xmlns:p14="http://schemas.microsoft.com/office/powerpoint/2010/main" val="32767"/>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p:restoredLeft sz="11024" autoAdjust="0"/>
    <p:restoredTop sz="93792" autoAdjust="0"/>
  </p:normalViewPr>
  <p:slideViewPr>
    <p:cSldViewPr snapToGrid="0">
      <p:cViewPr varScale="1">
        <p:scale>
          <a:sx n="70" d="100"/>
          <a:sy n="70" d="100"/>
        </p:scale>
        <p:origin x="678" y="39"/>
      </p:cViewPr>
      <p:guideLst>
        <p:guide orient="horz" pos="2160"/>
        <p:guide pos="3840"/>
      </p:guideLst>
    </p:cSldViewPr>
  </p:slideViewPr>
  <p:outlineViewPr>
    <p:cViewPr>
      <p:scale>
        <a:sx n="33" d="100"/>
        <a:sy n="33" d="100"/>
      </p:scale>
      <p:origin x="0" y="-16504"/>
    </p:cViewPr>
  </p:outlineViewPr>
  <p:notesTextViewPr>
    <p:cViewPr>
      <p:scale>
        <a:sx n="1" d="1"/>
        <a:sy n="1" d="1"/>
      </p:scale>
      <p:origin x="0" y="0"/>
    </p:cViewPr>
  </p:notesTextViewPr>
  <p:sorterViewPr>
    <p:cViewPr varScale="1">
      <p:scale>
        <a:sx n="1" d="1"/>
        <a:sy n="1" d="1"/>
      </p:scale>
      <p:origin x="0" y="-15282"/>
    </p:cViewPr>
  </p:sorterViewPr>
  <p:gridSpacing cx="76200" cy="76200"/>
</p:viewPr>
</file>

<file path=ppt/_rels/presentation.xml.rels><?xml version="1.0" encoding="UTF-8" standalone="yes"?>
<Relationships xmlns="http://schemas.openxmlformats.org/package/2006/relationships"><Relationship Id="rId13" Type="http://schemas.openxmlformats.org/officeDocument/2006/relationships/slide" Target="slides/slide12.xml"/><Relationship Id="rId18" Type="http://schemas.openxmlformats.org/officeDocument/2006/relationships/slide" Target="slides/slide17.xml"/><Relationship Id="rId26" Type="http://schemas.openxmlformats.org/officeDocument/2006/relationships/slide" Target="slides/slide25.xml"/><Relationship Id="rId39" Type="http://schemas.openxmlformats.org/officeDocument/2006/relationships/slide" Target="slides/slide38.xml"/><Relationship Id="rId21" Type="http://schemas.openxmlformats.org/officeDocument/2006/relationships/slide" Target="slides/slide20.xml"/><Relationship Id="rId34" Type="http://schemas.openxmlformats.org/officeDocument/2006/relationships/slide" Target="slides/slide33.xml"/><Relationship Id="rId42" Type="http://schemas.openxmlformats.org/officeDocument/2006/relationships/slide" Target="slides/slide41.xml"/><Relationship Id="rId47" Type="http://schemas.openxmlformats.org/officeDocument/2006/relationships/presProps" Target="presProps.xml"/><Relationship Id="rId50" Type="http://schemas.openxmlformats.org/officeDocument/2006/relationships/tableStyles" Target="tableStyles.xml"/><Relationship Id="rId7" Type="http://schemas.openxmlformats.org/officeDocument/2006/relationships/slide" Target="slides/slide6.xml"/><Relationship Id="rId2" Type="http://schemas.openxmlformats.org/officeDocument/2006/relationships/slide" Target="slides/slide1.xml"/><Relationship Id="rId16" Type="http://schemas.openxmlformats.org/officeDocument/2006/relationships/slide" Target="slides/slide15.xml"/><Relationship Id="rId29" Type="http://schemas.openxmlformats.org/officeDocument/2006/relationships/slide" Target="slides/slide28.xml"/><Relationship Id="rId11" Type="http://schemas.openxmlformats.org/officeDocument/2006/relationships/slide" Target="slides/slide10.xml"/><Relationship Id="rId24" Type="http://schemas.openxmlformats.org/officeDocument/2006/relationships/slide" Target="slides/slide23.xml"/><Relationship Id="rId32" Type="http://schemas.openxmlformats.org/officeDocument/2006/relationships/slide" Target="slides/slide31.xml"/><Relationship Id="rId37" Type="http://schemas.openxmlformats.org/officeDocument/2006/relationships/slide" Target="slides/slide36.xml"/><Relationship Id="rId40" Type="http://schemas.openxmlformats.org/officeDocument/2006/relationships/slide" Target="slides/slide39.xml"/><Relationship Id="rId45" Type="http://schemas.openxmlformats.org/officeDocument/2006/relationships/slide" Target="slides/slide44.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slide" Target="slides/slide22.xml"/><Relationship Id="rId28" Type="http://schemas.openxmlformats.org/officeDocument/2006/relationships/slide" Target="slides/slide27.xml"/><Relationship Id="rId36" Type="http://schemas.openxmlformats.org/officeDocument/2006/relationships/slide" Target="slides/slide35.xml"/><Relationship Id="rId49" Type="http://schemas.openxmlformats.org/officeDocument/2006/relationships/theme" Target="theme/theme1.xml"/><Relationship Id="rId10" Type="http://schemas.openxmlformats.org/officeDocument/2006/relationships/slide" Target="slides/slide9.xml"/><Relationship Id="rId19" Type="http://schemas.openxmlformats.org/officeDocument/2006/relationships/slide" Target="slides/slide18.xml"/><Relationship Id="rId31" Type="http://schemas.openxmlformats.org/officeDocument/2006/relationships/slide" Target="slides/slide30.xml"/><Relationship Id="rId44" Type="http://schemas.openxmlformats.org/officeDocument/2006/relationships/slide" Target="slides/slide43.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slide" Target="slides/slide21.xml"/><Relationship Id="rId27" Type="http://schemas.openxmlformats.org/officeDocument/2006/relationships/slide" Target="slides/slide26.xml"/><Relationship Id="rId30" Type="http://schemas.openxmlformats.org/officeDocument/2006/relationships/slide" Target="slides/slide29.xml"/><Relationship Id="rId35" Type="http://schemas.openxmlformats.org/officeDocument/2006/relationships/slide" Target="slides/slide34.xml"/><Relationship Id="rId43" Type="http://schemas.openxmlformats.org/officeDocument/2006/relationships/slide" Target="slides/slide42.xml"/><Relationship Id="rId48" Type="http://schemas.openxmlformats.org/officeDocument/2006/relationships/viewProps" Target="viewProps.xml"/><Relationship Id="rId8" Type="http://schemas.openxmlformats.org/officeDocument/2006/relationships/slide" Target="slides/slide7.xml"/><Relationship Id="rId3" Type="http://schemas.openxmlformats.org/officeDocument/2006/relationships/slide" Target="slides/slide2.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slide" Target="slides/slide24.xml"/><Relationship Id="rId33" Type="http://schemas.openxmlformats.org/officeDocument/2006/relationships/slide" Target="slides/slide32.xml"/><Relationship Id="rId38" Type="http://schemas.openxmlformats.org/officeDocument/2006/relationships/slide" Target="slides/slide37.xml"/><Relationship Id="rId46" Type="http://schemas.openxmlformats.org/officeDocument/2006/relationships/notesMaster" Target="notesMasters/notesMaster1.xml"/><Relationship Id="rId20" Type="http://schemas.openxmlformats.org/officeDocument/2006/relationships/slide" Target="slides/slide19.xml"/><Relationship Id="rId41" Type="http://schemas.openxmlformats.org/officeDocument/2006/relationships/slide" Target="slides/slide40.xml"/><Relationship Id="rId1" Type="http://schemas.openxmlformats.org/officeDocument/2006/relationships/slideMaster" Target="slideMasters/slideMaster1.xml"/><Relationship Id="rId6" Type="http://schemas.openxmlformats.org/officeDocument/2006/relationships/slide" Target="slides/slide5.xml"/></Relationships>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8788"/>
          </a:xfrm>
          <a:prstGeom prst="rect">
            <a:avLst/>
          </a:prstGeom>
        </p:spPr>
        <p:txBody>
          <a:bodyPr vert="horz" lIns="91440" tIns="45720" rIns="91440" bIns="45720" rtlCol="0"/>
          <a:lstStyle>
            <a:lvl1pPr algn="l">
              <a:defRPr sz="1200"/>
            </a:lvl1pPr>
          </a:lstStyle>
          <a:p>
            <a:endParaRPr lang="en-US"/>
          </a:p>
        </p:txBody>
      </p:sp>
      <p:sp>
        <p:nvSpPr>
          <p:cNvPr id="3" name="Date Placeholder 2"/>
          <p:cNvSpPr>
            <a:spLocks noGrp="1"/>
          </p:cNvSpPr>
          <p:nvPr>
            <p:ph type="dt" idx="1"/>
          </p:nvPr>
        </p:nvSpPr>
        <p:spPr>
          <a:xfrm>
            <a:off x="3884613" y="0"/>
            <a:ext cx="2971800" cy="458788"/>
          </a:xfrm>
          <a:prstGeom prst="rect">
            <a:avLst/>
          </a:prstGeom>
        </p:spPr>
        <p:txBody>
          <a:bodyPr vert="horz" lIns="91440" tIns="45720" rIns="91440" bIns="45720" rtlCol="0"/>
          <a:lstStyle>
            <a:lvl1pPr algn="r">
              <a:defRPr sz="1200"/>
            </a:lvl1pPr>
          </a:lstStyle>
          <a:p>
            <a:fld id="{BA701015-F4D1-4213-92F2-F30B1180D002}" type="datetimeFigureOut">
              <a:rPr lang="en-US" smtClean="0"/>
              <a:t>4/30/2023</a:t>
            </a:fld>
            <a:endParaRPr lang="en-US"/>
          </a:p>
        </p:txBody>
      </p:sp>
      <p:sp>
        <p:nvSpPr>
          <p:cNvPr id="4" name="Slide Image Placeholder 3"/>
          <p:cNvSpPr>
            <a:spLocks noGrp="1" noRot="1" noChangeAspect="1"/>
          </p:cNvSpPr>
          <p:nvPr>
            <p:ph type="sldImg" idx="2"/>
          </p:nvPr>
        </p:nvSpPr>
        <p:spPr>
          <a:xfrm>
            <a:off x="685800" y="1143000"/>
            <a:ext cx="5486400" cy="3086100"/>
          </a:xfrm>
          <a:prstGeom prst="rect">
            <a:avLst/>
          </a:prstGeom>
          <a:noFill/>
          <a:ln w="12700">
            <a:solidFill>
              <a:prstClr val="black"/>
            </a:solidFill>
          </a:ln>
        </p:spPr>
        <p:txBody>
          <a:bodyPr vert="horz" lIns="91440" tIns="45720" rIns="91440" bIns="45720" rtlCol="0" anchor="ctr"/>
          <a:lstStyle/>
          <a:p>
            <a:endParaRPr lang="en-US"/>
          </a:p>
        </p:txBody>
      </p:sp>
      <p:sp>
        <p:nvSpPr>
          <p:cNvPr id="5" name="Notes Placeholder 4"/>
          <p:cNvSpPr>
            <a:spLocks noGrp="1"/>
          </p:cNvSpPr>
          <p:nvPr>
            <p:ph type="body" sz="quarter" idx="3"/>
          </p:nvPr>
        </p:nvSpPr>
        <p:spPr>
          <a:xfrm>
            <a:off x="685800" y="4400550"/>
            <a:ext cx="5486400" cy="3600450"/>
          </a:xfrm>
          <a:prstGeom prst="rect">
            <a:avLst/>
          </a:prstGeom>
        </p:spPr>
        <p:txBody>
          <a:bodyPr vert="horz" lIns="91440" tIns="45720" rIns="91440" bIns="45720" rtlCol="0"/>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p>
        </p:txBody>
      </p:sp>
      <p:sp>
        <p:nvSpPr>
          <p:cNvPr id="6" name="Footer Placeholder 5"/>
          <p:cNvSpPr>
            <a:spLocks noGrp="1"/>
          </p:cNvSpPr>
          <p:nvPr>
            <p:ph type="ftr" sz="quarter" idx="4"/>
          </p:nvPr>
        </p:nvSpPr>
        <p:spPr>
          <a:xfrm>
            <a:off x="0" y="8685213"/>
            <a:ext cx="2971800" cy="458787"/>
          </a:xfrm>
          <a:prstGeom prst="rect">
            <a:avLst/>
          </a:prstGeom>
        </p:spPr>
        <p:txBody>
          <a:bodyPr vert="horz" lIns="91440" tIns="45720" rIns="91440" bIns="45720" rtlCol="0" anchor="b"/>
          <a:lstStyle>
            <a:lvl1pPr algn="l">
              <a:defRPr sz="1200"/>
            </a:lvl1pPr>
          </a:lstStyle>
          <a:p>
            <a:endParaRPr lang="en-US"/>
          </a:p>
        </p:txBody>
      </p:sp>
      <p:sp>
        <p:nvSpPr>
          <p:cNvPr id="7" name="Slide Number Placeholder 6"/>
          <p:cNvSpPr>
            <a:spLocks noGrp="1"/>
          </p:cNvSpPr>
          <p:nvPr>
            <p:ph type="sldNum" sz="quarter" idx="5"/>
          </p:nvPr>
        </p:nvSpPr>
        <p:spPr>
          <a:xfrm>
            <a:off x="3884613" y="8685213"/>
            <a:ext cx="2971800" cy="458787"/>
          </a:xfrm>
          <a:prstGeom prst="rect">
            <a:avLst/>
          </a:prstGeom>
        </p:spPr>
        <p:txBody>
          <a:bodyPr vert="horz" lIns="91440" tIns="45720" rIns="91440" bIns="45720" rtlCol="0" anchor="b"/>
          <a:lstStyle>
            <a:lvl1pPr algn="r">
              <a:defRPr sz="1200"/>
            </a:lvl1pPr>
          </a:lstStyle>
          <a:p>
            <a:fld id="{A0694626-0213-47D0-97B2-CF8D6FD00B08}" type="slidenum">
              <a:rPr lang="en-US" smtClean="0"/>
              <a:t>‹#›</a:t>
            </a:fld>
            <a:endParaRPr lang="en-US"/>
          </a:p>
        </p:txBody>
      </p:sp>
    </p:spTree>
    <p:extLst>
      <p:ext uri="{BB962C8B-B14F-4D97-AF65-F5344CB8AC3E}">
        <p14:creationId xmlns:p14="http://schemas.microsoft.com/office/powerpoint/2010/main" val="2841500349"/>
      </p:ext>
    </p:extLst>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24.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26.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27.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DD300F76-0F23-4A95-8094-0D414CA711DC}" type="slidenum">
              <a:rPr lang="en-US" altLang="en-US"/>
              <a:pPr/>
              <a:t>24</a:t>
            </a:fld>
            <a:endParaRPr lang="en-US" altLang="en-US"/>
          </a:p>
        </p:txBody>
      </p:sp>
      <p:sp>
        <p:nvSpPr>
          <p:cNvPr id="121858" name="Rectangle 2"/>
          <p:cNvSpPr>
            <a:spLocks noGrp="1" noRot="1" noChangeAspect="1" noChangeArrowheads="1" noTextEdit="1"/>
          </p:cNvSpPr>
          <p:nvPr>
            <p:ph type="sldImg"/>
          </p:nvPr>
        </p:nvSpPr>
        <p:spPr>
          <a:ln/>
        </p:spPr>
      </p:sp>
      <p:sp>
        <p:nvSpPr>
          <p:cNvPr id="121859" name="Rectangle 3"/>
          <p:cNvSpPr>
            <a:spLocks noGrp="1" noChangeArrowheads="1"/>
          </p:cNvSpPr>
          <p:nvPr>
            <p:ph type="body" idx="1"/>
          </p:nvPr>
        </p:nvSpPr>
        <p:spPr/>
        <p:txBody>
          <a:bodyPr/>
          <a:lstStyle/>
          <a:p>
            <a:endParaRPr lang="en-US" altLang="en-US"/>
          </a:p>
        </p:txBody>
      </p:sp>
    </p:spTree>
    <p:extLst>
      <p:ext uri="{BB962C8B-B14F-4D97-AF65-F5344CB8AC3E}">
        <p14:creationId xmlns:p14="http://schemas.microsoft.com/office/powerpoint/2010/main" val="335743449"/>
      </p:ext>
    </p:extLst>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DD300F76-0F23-4A95-8094-0D414CA711DC}" type="slidenum">
              <a:rPr lang="en-US" altLang="en-US"/>
              <a:pPr/>
              <a:t>26</a:t>
            </a:fld>
            <a:endParaRPr lang="en-US" altLang="en-US"/>
          </a:p>
        </p:txBody>
      </p:sp>
      <p:sp>
        <p:nvSpPr>
          <p:cNvPr id="121858" name="Rectangle 2"/>
          <p:cNvSpPr>
            <a:spLocks noGrp="1" noRot="1" noChangeAspect="1" noChangeArrowheads="1" noTextEdit="1"/>
          </p:cNvSpPr>
          <p:nvPr>
            <p:ph type="sldImg"/>
          </p:nvPr>
        </p:nvSpPr>
        <p:spPr>
          <a:ln/>
        </p:spPr>
      </p:sp>
      <p:sp>
        <p:nvSpPr>
          <p:cNvPr id="121859" name="Rectangle 3"/>
          <p:cNvSpPr>
            <a:spLocks noGrp="1" noChangeArrowheads="1"/>
          </p:cNvSpPr>
          <p:nvPr>
            <p:ph type="body" idx="1"/>
          </p:nvPr>
        </p:nvSpPr>
        <p:spPr/>
        <p:txBody>
          <a:bodyPr/>
          <a:lstStyle/>
          <a:p>
            <a:endParaRPr lang="en-US" altLang="en-US"/>
          </a:p>
        </p:txBody>
      </p:sp>
    </p:spTree>
    <p:extLst>
      <p:ext uri="{BB962C8B-B14F-4D97-AF65-F5344CB8AC3E}">
        <p14:creationId xmlns:p14="http://schemas.microsoft.com/office/powerpoint/2010/main" val="392110029"/>
      </p:ext>
    </p:extLst>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DD300F76-0F23-4A95-8094-0D414CA711DC}" type="slidenum">
              <a:rPr lang="en-US" altLang="en-US"/>
              <a:pPr/>
              <a:t>27</a:t>
            </a:fld>
            <a:endParaRPr lang="en-US" altLang="en-US"/>
          </a:p>
        </p:txBody>
      </p:sp>
      <p:sp>
        <p:nvSpPr>
          <p:cNvPr id="121858" name="Rectangle 2"/>
          <p:cNvSpPr>
            <a:spLocks noGrp="1" noRot="1" noChangeAspect="1" noChangeArrowheads="1" noTextEdit="1"/>
          </p:cNvSpPr>
          <p:nvPr>
            <p:ph type="sldImg"/>
          </p:nvPr>
        </p:nvSpPr>
        <p:spPr>
          <a:ln/>
        </p:spPr>
      </p:sp>
      <p:sp>
        <p:nvSpPr>
          <p:cNvPr id="121859" name="Rectangle 3"/>
          <p:cNvSpPr>
            <a:spLocks noGrp="1" noChangeArrowheads="1"/>
          </p:cNvSpPr>
          <p:nvPr>
            <p:ph type="body" idx="1"/>
          </p:nvPr>
        </p:nvSpPr>
        <p:spPr/>
        <p:txBody>
          <a:bodyPr/>
          <a:lstStyle/>
          <a:p>
            <a:endParaRPr lang="en-US" altLang="en-US"/>
          </a:p>
        </p:txBody>
      </p:sp>
    </p:spTree>
    <p:extLst>
      <p:ext uri="{BB962C8B-B14F-4D97-AF65-F5344CB8AC3E}">
        <p14:creationId xmlns:p14="http://schemas.microsoft.com/office/powerpoint/2010/main" val="544597989"/>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253147A0-69D4-42A2-904F-B5471CCB34A5}"/>
              </a:ext>
            </a:extLst>
          </p:cNvPr>
          <p:cNvSpPr>
            <a:spLocks noGrp="1"/>
          </p:cNvSpPr>
          <p:nvPr>
            <p:ph type="ctrTitle"/>
          </p:nvPr>
        </p:nvSpPr>
        <p:spPr>
          <a:xfrm>
            <a:off x="1524000" y="1122363"/>
            <a:ext cx="9144000" cy="2387600"/>
          </a:xfrm>
        </p:spPr>
        <p:txBody>
          <a:bodyPr anchor="b"/>
          <a:lstStyle>
            <a:lvl1pPr algn="ctr">
              <a:defRPr sz="6000"/>
            </a:lvl1pPr>
          </a:lstStyle>
          <a:p>
            <a:r>
              <a:rPr lang="en-US"/>
              <a:t>Click to edit Master title style</a:t>
            </a:r>
          </a:p>
        </p:txBody>
      </p:sp>
      <p:sp>
        <p:nvSpPr>
          <p:cNvPr id="3" name="Subtitle 2">
            <a:extLst>
              <a:ext uri="{FF2B5EF4-FFF2-40B4-BE49-F238E27FC236}">
                <a16:creationId xmlns:a16="http://schemas.microsoft.com/office/drawing/2014/main" id="{CD45A99F-A971-4449-9064-5466EBEDA6F6}"/>
              </a:ext>
            </a:extLst>
          </p:cNvPr>
          <p:cNvSpPr>
            <a:spLocks noGrp="1"/>
          </p:cNvSpPr>
          <p:nvPr>
            <p:ph type="subTitle" idx="1"/>
          </p:nvPr>
        </p:nvSpPr>
        <p:spPr>
          <a:xfrm>
            <a:off x="1524000" y="3602038"/>
            <a:ext cx="9144000" cy="1655762"/>
          </a:xfrm>
        </p:spPr>
        <p:txBody>
          <a:bodyPr/>
          <a:lstStyle>
            <a:lvl1pPr marL="0" indent="0" algn="ctr">
              <a:buNone/>
              <a:defRPr sz="2400"/>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en-US"/>
              <a:t>Click to edit Master subtitle style</a:t>
            </a:r>
          </a:p>
        </p:txBody>
      </p:sp>
      <p:sp>
        <p:nvSpPr>
          <p:cNvPr id="4" name="Date Placeholder 3">
            <a:extLst>
              <a:ext uri="{FF2B5EF4-FFF2-40B4-BE49-F238E27FC236}">
                <a16:creationId xmlns:a16="http://schemas.microsoft.com/office/drawing/2014/main" id="{A5ED6FE1-F9EA-4CCA-8636-A6C80129AAB6}"/>
              </a:ext>
            </a:extLst>
          </p:cNvPr>
          <p:cNvSpPr>
            <a:spLocks noGrp="1"/>
          </p:cNvSpPr>
          <p:nvPr>
            <p:ph type="dt" sz="half" idx="10"/>
          </p:nvPr>
        </p:nvSpPr>
        <p:spPr/>
        <p:txBody>
          <a:bodyPr/>
          <a:lstStyle/>
          <a:p>
            <a:fld id="{27615DAA-B4AC-40C6-899D-2B7BCB8A7170}" type="datetimeFigureOut">
              <a:rPr lang="en-US" smtClean="0"/>
              <a:t>4/30/2023</a:t>
            </a:fld>
            <a:endParaRPr lang="en-US"/>
          </a:p>
        </p:txBody>
      </p:sp>
      <p:sp>
        <p:nvSpPr>
          <p:cNvPr id="5" name="Footer Placeholder 4">
            <a:extLst>
              <a:ext uri="{FF2B5EF4-FFF2-40B4-BE49-F238E27FC236}">
                <a16:creationId xmlns:a16="http://schemas.microsoft.com/office/drawing/2014/main" id="{2CED7865-4D2C-421B-9AA2-7422E5BD7947}"/>
              </a:ext>
            </a:extLst>
          </p:cNvPr>
          <p:cNvSpPr>
            <a:spLocks noGrp="1"/>
          </p:cNvSpPr>
          <p:nvPr>
            <p:ph type="ftr" sz="quarter" idx="11"/>
          </p:nvPr>
        </p:nvSpPr>
        <p:spPr/>
        <p:txBody>
          <a:bodyPr/>
          <a:lstStyle/>
          <a:p>
            <a:endParaRPr lang="en-US"/>
          </a:p>
        </p:txBody>
      </p:sp>
      <p:sp>
        <p:nvSpPr>
          <p:cNvPr id="6" name="Slide Number Placeholder 5">
            <a:extLst>
              <a:ext uri="{FF2B5EF4-FFF2-40B4-BE49-F238E27FC236}">
                <a16:creationId xmlns:a16="http://schemas.microsoft.com/office/drawing/2014/main" id="{4E564AD1-8430-489E-9DB9-E05D601C2035}"/>
              </a:ext>
            </a:extLst>
          </p:cNvPr>
          <p:cNvSpPr>
            <a:spLocks noGrp="1"/>
          </p:cNvSpPr>
          <p:nvPr>
            <p:ph type="sldNum" sz="quarter" idx="12"/>
          </p:nvPr>
        </p:nvSpPr>
        <p:spPr/>
        <p:txBody>
          <a:bodyPr/>
          <a:lstStyle/>
          <a:p>
            <a:fld id="{C7A483D9-002D-4BD5-98BE-49C17DDE7ABA}" type="slidenum">
              <a:rPr lang="en-US" smtClean="0"/>
              <a:t>‹#›</a:t>
            </a:fld>
            <a:endParaRPr lang="en-US"/>
          </a:p>
        </p:txBody>
      </p:sp>
    </p:spTree>
    <p:extLst>
      <p:ext uri="{BB962C8B-B14F-4D97-AF65-F5344CB8AC3E}">
        <p14:creationId xmlns:p14="http://schemas.microsoft.com/office/powerpoint/2010/main" val="1763021746"/>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496976FC-33C7-4044-8ACC-3B5BADB74853}"/>
              </a:ext>
            </a:extLst>
          </p:cNvPr>
          <p:cNvSpPr>
            <a:spLocks noGrp="1"/>
          </p:cNvSpPr>
          <p:nvPr>
            <p:ph type="title"/>
          </p:nvPr>
        </p:nvSpPr>
        <p:spPr/>
        <p:txBody>
          <a:bodyPr/>
          <a:lstStyle/>
          <a:p>
            <a:r>
              <a:rPr lang="en-US"/>
              <a:t>Click to edit Master title style</a:t>
            </a:r>
          </a:p>
        </p:txBody>
      </p:sp>
      <p:sp>
        <p:nvSpPr>
          <p:cNvPr id="3" name="Vertical Text Placeholder 2">
            <a:extLst>
              <a:ext uri="{FF2B5EF4-FFF2-40B4-BE49-F238E27FC236}">
                <a16:creationId xmlns:a16="http://schemas.microsoft.com/office/drawing/2014/main" id="{62F50B08-02E8-4CE5-966E-C07EF7FFB477}"/>
              </a:ext>
            </a:extLst>
          </p:cNvPr>
          <p:cNvSpPr>
            <a:spLocks noGrp="1"/>
          </p:cNvSpPr>
          <p:nvPr>
            <p:ph type="body" orient="vert" idx="1"/>
          </p:nvPr>
        </p:nvSpPr>
        <p:spPr/>
        <p:txBody>
          <a:bodyPr vert="eaVert"/>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a:extLst>
              <a:ext uri="{FF2B5EF4-FFF2-40B4-BE49-F238E27FC236}">
                <a16:creationId xmlns:a16="http://schemas.microsoft.com/office/drawing/2014/main" id="{251BF78B-2E91-4BA7-9115-3369D082FD82}"/>
              </a:ext>
            </a:extLst>
          </p:cNvPr>
          <p:cNvSpPr>
            <a:spLocks noGrp="1"/>
          </p:cNvSpPr>
          <p:nvPr>
            <p:ph type="dt" sz="half" idx="10"/>
          </p:nvPr>
        </p:nvSpPr>
        <p:spPr/>
        <p:txBody>
          <a:bodyPr/>
          <a:lstStyle/>
          <a:p>
            <a:fld id="{27615DAA-B4AC-40C6-899D-2B7BCB8A7170}" type="datetimeFigureOut">
              <a:rPr lang="en-US" smtClean="0"/>
              <a:t>4/30/2023</a:t>
            </a:fld>
            <a:endParaRPr lang="en-US"/>
          </a:p>
        </p:txBody>
      </p:sp>
      <p:sp>
        <p:nvSpPr>
          <p:cNvPr id="5" name="Footer Placeholder 4">
            <a:extLst>
              <a:ext uri="{FF2B5EF4-FFF2-40B4-BE49-F238E27FC236}">
                <a16:creationId xmlns:a16="http://schemas.microsoft.com/office/drawing/2014/main" id="{EB098526-9207-4322-BD04-0EEAD2EA3A43}"/>
              </a:ext>
            </a:extLst>
          </p:cNvPr>
          <p:cNvSpPr>
            <a:spLocks noGrp="1"/>
          </p:cNvSpPr>
          <p:nvPr>
            <p:ph type="ftr" sz="quarter" idx="11"/>
          </p:nvPr>
        </p:nvSpPr>
        <p:spPr/>
        <p:txBody>
          <a:bodyPr/>
          <a:lstStyle/>
          <a:p>
            <a:endParaRPr lang="en-US"/>
          </a:p>
        </p:txBody>
      </p:sp>
      <p:sp>
        <p:nvSpPr>
          <p:cNvPr id="6" name="Slide Number Placeholder 5">
            <a:extLst>
              <a:ext uri="{FF2B5EF4-FFF2-40B4-BE49-F238E27FC236}">
                <a16:creationId xmlns:a16="http://schemas.microsoft.com/office/drawing/2014/main" id="{FBFE2E06-AF1E-4F8C-B0C6-80DA39889DF5}"/>
              </a:ext>
            </a:extLst>
          </p:cNvPr>
          <p:cNvSpPr>
            <a:spLocks noGrp="1"/>
          </p:cNvSpPr>
          <p:nvPr>
            <p:ph type="sldNum" sz="quarter" idx="12"/>
          </p:nvPr>
        </p:nvSpPr>
        <p:spPr/>
        <p:txBody>
          <a:bodyPr/>
          <a:lstStyle/>
          <a:p>
            <a:fld id="{C7A483D9-002D-4BD5-98BE-49C17DDE7ABA}" type="slidenum">
              <a:rPr lang="en-US" smtClean="0"/>
              <a:t>‹#›</a:t>
            </a:fld>
            <a:endParaRPr lang="en-US"/>
          </a:p>
        </p:txBody>
      </p:sp>
    </p:spTree>
    <p:extLst>
      <p:ext uri="{BB962C8B-B14F-4D97-AF65-F5344CB8AC3E}">
        <p14:creationId xmlns:p14="http://schemas.microsoft.com/office/powerpoint/2010/main" val="3130717853"/>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a:extLst>
              <a:ext uri="{FF2B5EF4-FFF2-40B4-BE49-F238E27FC236}">
                <a16:creationId xmlns:a16="http://schemas.microsoft.com/office/drawing/2014/main" id="{4ED24F41-5950-43C1-B63F-13F9C041E1AD}"/>
              </a:ext>
            </a:extLst>
          </p:cNvPr>
          <p:cNvSpPr>
            <a:spLocks noGrp="1"/>
          </p:cNvSpPr>
          <p:nvPr>
            <p:ph type="title" orient="vert"/>
          </p:nvPr>
        </p:nvSpPr>
        <p:spPr>
          <a:xfrm>
            <a:off x="8724900" y="365125"/>
            <a:ext cx="2628900" cy="5811838"/>
          </a:xfrm>
        </p:spPr>
        <p:txBody>
          <a:bodyPr vert="eaVert"/>
          <a:lstStyle/>
          <a:p>
            <a:r>
              <a:rPr lang="en-US"/>
              <a:t>Click to edit Master title style</a:t>
            </a:r>
          </a:p>
        </p:txBody>
      </p:sp>
      <p:sp>
        <p:nvSpPr>
          <p:cNvPr id="3" name="Vertical Text Placeholder 2">
            <a:extLst>
              <a:ext uri="{FF2B5EF4-FFF2-40B4-BE49-F238E27FC236}">
                <a16:creationId xmlns:a16="http://schemas.microsoft.com/office/drawing/2014/main" id="{A2B95DC0-B8E7-4AD5-B6DB-E6A7E1314DC4}"/>
              </a:ext>
            </a:extLst>
          </p:cNvPr>
          <p:cNvSpPr>
            <a:spLocks noGrp="1"/>
          </p:cNvSpPr>
          <p:nvPr>
            <p:ph type="body" orient="vert" idx="1"/>
          </p:nvPr>
        </p:nvSpPr>
        <p:spPr>
          <a:xfrm>
            <a:off x="838200" y="365125"/>
            <a:ext cx="7734300" cy="5811838"/>
          </a:xfrm>
        </p:spPr>
        <p:txBody>
          <a:bodyPr vert="eaVert"/>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a:extLst>
              <a:ext uri="{FF2B5EF4-FFF2-40B4-BE49-F238E27FC236}">
                <a16:creationId xmlns:a16="http://schemas.microsoft.com/office/drawing/2014/main" id="{B5374047-C120-4134-9B15-318B94437B32}"/>
              </a:ext>
            </a:extLst>
          </p:cNvPr>
          <p:cNvSpPr>
            <a:spLocks noGrp="1"/>
          </p:cNvSpPr>
          <p:nvPr>
            <p:ph type="dt" sz="half" idx="10"/>
          </p:nvPr>
        </p:nvSpPr>
        <p:spPr/>
        <p:txBody>
          <a:bodyPr/>
          <a:lstStyle/>
          <a:p>
            <a:fld id="{27615DAA-B4AC-40C6-899D-2B7BCB8A7170}" type="datetimeFigureOut">
              <a:rPr lang="en-US" smtClean="0"/>
              <a:t>4/30/2023</a:t>
            </a:fld>
            <a:endParaRPr lang="en-US"/>
          </a:p>
        </p:txBody>
      </p:sp>
      <p:sp>
        <p:nvSpPr>
          <p:cNvPr id="5" name="Footer Placeholder 4">
            <a:extLst>
              <a:ext uri="{FF2B5EF4-FFF2-40B4-BE49-F238E27FC236}">
                <a16:creationId xmlns:a16="http://schemas.microsoft.com/office/drawing/2014/main" id="{0729DBE8-8085-49D1-8CDB-3DDF91813859}"/>
              </a:ext>
            </a:extLst>
          </p:cNvPr>
          <p:cNvSpPr>
            <a:spLocks noGrp="1"/>
          </p:cNvSpPr>
          <p:nvPr>
            <p:ph type="ftr" sz="quarter" idx="11"/>
          </p:nvPr>
        </p:nvSpPr>
        <p:spPr/>
        <p:txBody>
          <a:bodyPr/>
          <a:lstStyle/>
          <a:p>
            <a:endParaRPr lang="en-US"/>
          </a:p>
        </p:txBody>
      </p:sp>
      <p:sp>
        <p:nvSpPr>
          <p:cNvPr id="6" name="Slide Number Placeholder 5">
            <a:extLst>
              <a:ext uri="{FF2B5EF4-FFF2-40B4-BE49-F238E27FC236}">
                <a16:creationId xmlns:a16="http://schemas.microsoft.com/office/drawing/2014/main" id="{51474376-F530-438B-964F-DFA2164C88AA}"/>
              </a:ext>
            </a:extLst>
          </p:cNvPr>
          <p:cNvSpPr>
            <a:spLocks noGrp="1"/>
          </p:cNvSpPr>
          <p:nvPr>
            <p:ph type="sldNum" sz="quarter" idx="12"/>
          </p:nvPr>
        </p:nvSpPr>
        <p:spPr/>
        <p:txBody>
          <a:bodyPr/>
          <a:lstStyle/>
          <a:p>
            <a:fld id="{C7A483D9-002D-4BD5-98BE-49C17DDE7ABA}" type="slidenum">
              <a:rPr lang="en-US" smtClean="0"/>
              <a:t>‹#›</a:t>
            </a:fld>
            <a:endParaRPr lang="en-US"/>
          </a:p>
        </p:txBody>
      </p:sp>
    </p:spTree>
    <p:extLst>
      <p:ext uri="{BB962C8B-B14F-4D97-AF65-F5344CB8AC3E}">
        <p14:creationId xmlns:p14="http://schemas.microsoft.com/office/powerpoint/2010/main" val="3821068563"/>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FEC5B3D0-E7E8-4775-B372-DB62EF6F1199}"/>
              </a:ext>
            </a:extLst>
          </p:cNvPr>
          <p:cNvSpPr>
            <a:spLocks noGrp="1"/>
          </p:cNvSpPr>
          <p:nvPr>
            <p:ph type="title"/>
          </p:nvPr>
        </p:nvSpPr>
        <p:spPr/>
        <p:txBody>
          <a:bodyPr>
            <a:normAutofit/>
          </a:bodyPr>
          <a:lstStyle>
            <a:lvl1pPr>
              <a:defRPr sz="3200"/>
            </a:lvl1pPr>
          </a:lstStyle>
          <a:p>
            <a:r>
              <a:rPr lang="en-US" dirty="0"/>
              <a:t>Click to edit Master title style</a:t>
            </a:r>
          </a:p>
        </p:txBody>
      </p:sp>
      <p:sp>
        <p:nvSpPr>
          <p:cNvPr id="3" name="Content Placeholder 2">
            <a:extLst>
              <a:ext uri="{FF2B5EF4-FFF2-40B4-BE49-F238E27FC236}">
                <a16:creationId xmlns:a16="http://schemas.microsoft.com/office/drawing/2014/main" id="{19B64871-98FA-470A-91D5-30B1199C1D3B}"/>
              </a:ext>
            </a:extLst>
          </p:cNvPr>
          <p:cNvSpPr>
            <a:spLocks noGrp="1"/>
          </p:cNvSpPr>
          <p:nvPr>
            <p:ph idx="1"/>
          </p:nvPr>
        </p:nvSpPr>
        <p:spPr/>
        <p:txBody>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a:extLst>
              <a:ext uri="{FF2B5EF4-FFF2-40B4-BE49-F238E27FC236}">
                <a16:creationId xmlns:a16="http://schemas.microsoft.com/office/drawing/2014/main" id="{8DC29640-3C0F-432D-BFB4-825973A43F28}"/>
              </a:ext>
            </a:extLst>
          </p:cNvPr>
          <p:cNvSpPr>
            <a:spLocks noGrp="1"/>
          </p:cNvSpPr>
          <p:nvPr>
            <p:ph type="dt" sz="half" idx="10"/>
          </p:nvPr>
        </p:nvSpPr>
        <p:spPr/>
        <p:txBody>
          <a:bodyPr/>
          <a:lstStyle/>
          <a:p>
            <a:fld id="{27615DAA-B4AC-40C6-899D-2B7BCB8A7170}" type="datetimeFigureOut">
              <a:rPr lang="en-US" smtClean="0"/>
              <a:t>4/30/2023</a:t>
            </a:fld>
            <a:endParaRPr lang="en-US"/>
          </a:p>
        </p:txBody>
      </p:sp>
      <p:sp>
        <p:nvSpPr>
          <p:cNvPr id="5" name="Footer Placeholder 4">
            <a:extLst>
              <a:ext uri="{FF2B5EF4-FFF2-40B4-BE49-F238E27FC236}">
                <a16:creationId xmlns:a16="http://schemas.microsoft.com/office/drawing/2014/main" id="{C24A4FBE-B52B-4CB4-AF53-0B7EACCEFA06}"/>
              </a:ext>
            </a:extLst>
          </p:cNvPr>
          <p:cNvSpPr>
            <a:spLocks noGrp="1"/>
          </p:cNvSpPr>
          <p:nvPr>
            <p:ph type="ftr" sz="quarter" idx="11"/>
          </p:nvPr>
        </p:nvSpPr>
        <p:spPr/>
        <p:txBody>
          <a:bodyPr/>
          <a:lstStyle/>
          <a:p>
            <a:endParaRPr lang="en-US"/>
          </a:p>
        </p:txBody>
      </p:sp>
      <p:sp>
        <p:nvSpPr>
          <p:cNvPr id="6" name="Slide Number Placeholder 5">
            <a:extLst>
              <a:ext uri="{FF2B5EF4-FFF2-40B4-BE49-F238E27FC236}">
                <a16:creationId xmlns:a16="http://schemas.microsoft.com/office/drawing/2014/main" id="{677E86B3-2452-4862-8809-A8D108D39ACC}"/>
              </a:ext>
            </a:extLst>
          </p:cNvPr>
          <p:cNvSpPr>
            <a:spLocks noGrp="1"/>
          </p:cNvSpPr>
          <p:nvPr>
            <p:ph type="sldNum" sz="quarter" idx="12"/>
          </p:nvPr>
        </p:nvSpPr>
        <p:spPr/>
        <p:txBody>
          <a:bodyPr/>
          <a:lstStyle/>
          <a:p>
            <a:fld id="{C7A483D9-002D-4BD5-98BE-49C17DDE7ABA}" type="slidenum">
              <a:rPr lang="en-US" smtClean="0"/>
              <a:t>‹#›</a:t>
            </a:fld>
            <a:endParaRPr lang="en-US"/>
          </a:p>
        </p:txBody>
      </p:sp>
    </p:spTree>
    <p:extLst>
      <p:ext uri="{BB962C8B-B14F-4D97-AF65-F5344CB8AC3E}">
        <p14:creationId xmlns:p14="http://schemas.microsoft.com/office/powerpoint/2010/main" val="1758874535"/>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02D16F57-B0CF-43A7-97FA-54FEF2120AE6}"/>
              </a:ext>
            </a:extLst>
          </p:cNvPr>
          <p:cNvSpPr>
            <a:spLocks noGrp="1"/>
          </p:cNvSpPr>
          <p:nvPr>
            <p:ph type="title"/>
          </p:nvPr>
        </p:nvSpPr>
        <p:spPr>
          <a:xfrm>
            <a:off x="831850" y="1709738"/>
            <a:ext cx="10515600" cy="2852737"/>
          </a:xfrm>
        </p:spPr>
        <p:txBody>
          <a:bodyPr anchor="b"/>
          <a:lstStyle>
            <a:lvl1pPr>
              <a:defRPr sz="6000"/>
            </a:lvl1pPr>
          </a:lstStyle>
          <a:p>
            <a:r>
              <a:rPr lang="en-US"/>
              <a:t>Click to edit Master title style</a:t>
            </a:r>
          </a:p>
        </p:txBody>
      </p:sp>
      <p:sp>
        <p:nvSpPr>
          <p:cNvPr id="3" name="Text Placeholder 2">
            <a:extLst>
              <a:ext uri="{FF2B5EF4-FFF2-40B4-BE49-F238E27FC236}">
                <a16:creationId xmlns:a16="http://schemas.microsoft.com/office/drawing/2014/main" id="{3172423B-A446-4E40-BDF2-294DB337966E}"/>
              </a:ext>
            </a:extLst>
          </p:cNvPr>
          <p:cNvSpPr>
            <a:spLocks noGrp="1"/>
          </p:cNvSpPr>
          <p:nvPr>
            <p:ph type="body" idx="1"/>
          </p:nvPr>
        </p:nvSpPr>
        <p:spPr>
          <a:xfrm>
            <a:off x="831850" y="4589463"/>
            <a:ext cx="10515600" cy="1500187"/>
          </a:xfrm>
        </p:spPr>
        <p:txBody>
          <a:bodyPr/>
          <a:lstStyle>
            <a:lvl1pPr marL="0" indent="0">
              <a:buNone/>
              <a:defRPr sz="2400">
                <a:solidFill>
                  <a:schemeClr val="tx1">
                    <a:tint val="75000"/>
                  </a:schemeClr>
                </a:solidFill>
              </a:defRPr>
            </a:lvl1pPr>
            <a:lvl2pPr marL="457200" indent="0">
              <a:buNone/>
              <a:defRPr sz="2000">
                <a:solidFill>
                  <a:schemeClr val="tx1">
                    <a:tint val="75000"/>
                  </a:schemeClr>
                </a:solidFill>
              </a:defRPr>
            </a:lvl2pPr>
            <a:lvl3pPr marL="914400" indent="0">
              <a:buNone/>
              <a:defRPr sz="1800">
                <a:solidFill>
                  <a:schemeClr val="tx1">
                    <a:tint val="75000"/>
                  </a:schemeClr>
                </a:solidFill>
              </a:defRPr>
            </a:lvl3pPr>
            <a:lvl4pPr marL="1371600" indent="0">
              <a:buNone/>
              <a:defRPr sz="1600">
                <a:solidFill>
                  <a:schemeClr val="tx1">
                    <a:tint val="75000"/>
                  </a:schemeClr>
                </a:solidFill>
              </a:defRPr>
            </a:lvl4pPr>
            <a:lvl5pPr marL="1828800" indent="0">
              <a:buNone/>
              <a:defRPr sz="1600">
                <a:solidFill>
                  <a:schemeClr val="tx1">
                    <a:tint val="75000"/>
                  </a:schemeClr>
                </a:solidFill>
              </a:defRPr>
            </a:lvl5pPr>
            <a:lvl6pPr marL="2286000" indent="0">
              <a:buNone/>
              <a:defRPr sz="1600">
                <a:solidFill>
                  <a:schemeClr val="tx1">
                    <a:tint val="75000"/>
                  </a:schemeClr>
                </a:solidFill>
              </a:defRPr>
            </a:lvl6pPr>
            <a:lvl7pPr marL="2743200" indent="0">
              <a:buNone/>
              <a:defRPr sz="1600">
                <a:solidFill>
                  <a:schemeClr val="tx1">
                    <a:tint val="75000"/>
                  </a:schemeClr>
                </a:solidFill>
              </a:defRPr>
            </a:lvl7pPr>
            <a:lvl8pPr marL="3200400" indent="0">
              <a:buNone/>
              <a:defRPr sz="1600">
                <a:solidFill>
                  <a:schemeClr val="tx1">
                    <a:tint val="75000"/>
                  </a:schemeClr>
                </a:solidFill>
              </a:defRPr>
            </a:lvl8pPr>
            <a:lvl9pPr marL="3657600" indent="0">
              <a:buNone/>
              <a:defRPr sz="1600">
                <a:solidFill>
                  <a:schemeClr val="tx1">
                    <a:tint val="75000"/>
                  </a:schemeClr>
                </a:solidFill>
              </a:defRPr>
            </a:lvl9pPr>
          </a:lstStyle>
          <a:p>
            <a:pPr lvl="0"/>
            <a:r>
              <a:rPr lang="en-US"/>
              <a:t>Edit Master text styles</a:t>
            </a:r>
          </a:p>
        </p:txBody>
      </p:sp>
      <p:sp>
        <p:nvSpPr>
          <p:cNvPr id="4" name="Date Placeholder 3">
            <a:extLst>
              <a:ext uri="{FF2B5EF4-FFF2-40B4-BE49-F238E27FC236}">
                <a16:creationId xmlns:a16="http://schemas.microsoft.com/office/drawing/2014/main" id="{24E8A13C-B512-44C6-AB3A-C2DEA2526276}"/>
              </a:ext>
            </a:extLst>
          </p:cNvPr>
          <p:cNvSpPr>
            <a:spLocks noGrp="1"/>
          </p:cNvSpPr>
          <p:nvPr>
            <p:ph type="dt" sz="half" idx="10"/>
          </p:nvPr>
        </p:nvSpPr>
        <p:spPr/>
        <p:txBody>
          <a:bodyPr/>
          <a:lstStyle/>
          <a:p>
            <a:fld id="{27615DAA-B4AC-40C6-899D-2B7BCB8A7170}" type="datetimeFigureOut">
              <a:rPr lang="en-US" smtClean="0"/>
              <a:t>4/30/2023</a:t>
            </a:fld>
            <a:endParaRPr lang="en-US"/>
          </a:p>
        </p:txBody>
      </p:sp>
      <p:sp>
        <p:nvSpPr>
          <p:cNvPr id="5" name="Footer Placeholder 4">
            <a:extLst>
              <a:ext uri="{FF2B5EF4-FFF2-40B4-BE49-F238E27FC236}">
                <a16:creationId xmlns:a16="http://schemas.microsoft.com/office/drawing/2014/main" id="{0F88C8BF-D3F6-4EEB-8A29-24216EF926AE}"/>
              </a:ext>
            </a:extLst>
          </p:cNvPr>
          <p:cNvSpPr>
            <a:spLocks noGrp="1"/>
          </p:cNvSpPr>
          <p:nvPr>
            <p:ph type="ftr" sz="quarter" idx="11"/>
          </p:nvPr>
        </p:nvSpPr>
        <p:spPr/>
        <p:txBody>
          <a:bodyPr/>
          <a:lstStyle/>
          <a:p>
            <a:endParaRPr lang="en-US"/>
          </a:p>
        </p:txBody>
      </p:sp>
      <p:sp>
        <p:nvSpPr>
          <p:cNvPr id="6" name="Slide Number Placeholder 5">
            <a:extLst>
              <a:ext uri="{FF2B5EF4-FFF2-40B4-BE49-F238E27FC236}">
                <a16:creationId xmlns:a16="http://schemas.microsoft.com/office/drawing/2014/main" id="{B0694901-0E18-4840-9307-799043B2A635}"/>
              </a:ext>
            </a:extLst>
          </p:cNvPr>
          <p:cNvSpPr>
            <a:spLocks noGrp="1"/>
          </p:cNvSpPr>
          <p:nvPr>
            <p:ph type="sldNum" sz="quarter" idx="12"/>
          </p:nvPr>
        </p:nvSpPr>
        <p:spPr/>
        <p:txBody>
          <a:bodyPr/>
          <a:lstStyle/>
          <a:p>
            <a:fld id="{C7A483D9-002D-4BD5-98BE-49C17DDE7ABA}" type="slidenum">
              <a:rPr lang="en-US" smtClean="0"/>
              <a:t>‹#›</a:t>
            </a:fld>
            <a:endParaRPr lang="en-US"/>
          </a:p>
        </p:txBody>
      </p:sp>
    </p:spTree>
    <p:extLst>
      <p:ext uri="{BB962C8B-B14F-4D97-AF65-F5344CB8AC3E}">
        <p14:creationId xmlns:p14="http://schemas.microsoft.com/office/powerpoint/2010/main" val="30633694"/>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2263BE9F-1B09-44E9-884B-A2E8FA0159E0}"/>
              </a:ext>
            </a:extLst>
          </p:cNvPr>
          <p:cNvSpPr>
            <a:spLocks noGrp="1"/>
          </p:cNvSpPr>
          <p:nvPr>
            <p:ph type="title"/>
          </p:nvPr>
        </p:nvSpPr>
        <p:spPr/>
        <p:txBody>
          <a:bodyPr/>
          <a:lstStyle/>
          <a:p>
            <a:r>
              <a:rPr lang="en-US"/>
              <a:t>Click to edit Master title style</a:t>
            </a:r>
          </a:p>
        </p:txBody>
      </p:sp>
      <p:sp>
        <p:nvSpPr>
          <p:cNvPr id="3" name="Content Placeholder 2">
            <a:extLst>
              <a:ext uri="{FF2B5EF4-FFF2-40B4-BE49-F238E27FC236}">
                <a16:creationId xmlns:a16="http://schemas.microsoft.com/office/drawing/2014/main" id="{EA33FCFD-1280-4922-A1A5-8C1AD03607FC}"/>
              </a:ext>
            </a:extLst>
          </p:cNvPr>
          <p:cNvSpPr>
            <a:spLocks noGrp="1"/>
          </p:cNvSpPr>
          <p:nvPr>
            <p:ph sz="half" idx="1"/>
          </p:nvPr>
        </p:nvSpPr>
        <p:spPr>
          <a:xfrm>
            <a:off x="838200" y="1825625"/>
            <a:ext cx="5181600" cy="4351338"/>
          </a:xfrm>
        </p:spPr>
        <p:txBody>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Content Placeholder 3">
            <a:extLst>
              <a:ext uri="{FF2B5EF4-FFF2-40B4-BE49-F238E27FC236}">
                <a16:creationId xmlns:a16="http://schemas.microsoft.com/office/drawing/2014/main" id="{EFDF613E-C0FF-401F-91B8-F4AEB984C45E}"/>
              </a:ext>
            </a:extLst>
          </p:cNvPr>
          <p:cNvSpPr>
            <a:spLocks noGrp="1"/>
          </p:cNvSpPr>
          <p:nvPr>
            <p:ph sz="half" idx="2"/>
          </p:nvPr>
        </p:nvSpPr>
        <p:spPr>
          <a:xfrm>
            <a:off x="6172200" y="1825625"/>
            <a:ext cx="5181600" cy="4351338"/>
          </a:xfrm>
        </p:spPr>
        <p:txBody>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p>
        </p:txBody>
      </p:sp>
      <p:sp>
        <p:nvSpPr>
          <p:cNvPr id="5" name="Date Placeholder 4">
            <a:extLst>
              <a:ext uri="{FF2B5EF4-FFF2-40B4-BE49-F238E27FC236}">
                <a16:creationId xmlns:a16="http://schemas.microsoft.com/office/drawing/2014/main" id="{3F85C92C-7DBD-47B5-BBF4-1260B684E1FC}"/>
              </a:ext>
            </a:extLst>
          </p:cNvPr>
          <p:cNvSpPr>
            <a:spLocks noGrp="1"/>
          </p:cNvSpPr>
          <p:nvPr>
            <p:ph type="dt" sz="half" idx="10"/>
          </p:nvPr>
        </p:nvSpPr>
        <p:spPr/>
        <p:txBody>
          <a:bodyPr/>
          <a:lstStyle/>
          <a:p>
            <a:fld id="{27615DAA-B4AC-40C6-899D-2B7BCB8A7170}" type="datetimeFigureOut">
              <a:rPr lang="en-US" smtClean="0"/>
              <a:t>4/30/2023</a:t>
            </a:fld>
            <a:endParaRPr lang="en-US"/>
          </a:p>
        </p:txBody>
      </p:sp>
      <p:sp>
        <p:nvSpPr>
          <p:cNvPr id="6" name="Footer Placeholder 5">
            <a:extLst>
              <a:ext uri="{FF2B5EF4-FFF2-40B4-BE49-F238E27FC236}">
                <a16:creationId xmlns:a16="http://schemas.microsoft.com/office/drawing/2014/main" id="{107EA022-4AFB-4D96-A9A3-1CBFDD76673A}"/>
              </a:ext>
            </a:extLst>
          </p:cNvPr>
          <p:cNvSpPr>
            <a:spLocks noGrp="1"/>
          </p:cNvSpPr>
          <p:nvPr>
            <p:ph type="ftr" sz="quarter" idx="11"/>
          </p:nvPr>
        </p:nvSpPr>
        <p:spPr/>
        <p:txBody>
          <a:bodyPr/>
          <a:lstStyle/>
          <a:p>
            <a:endParaRPr lang="en-US"/>
          </a:p>
        </p:txBody>
      </p:sp>
      <p:sp>
        <p:nvSpPr>
          <p:cNvPr id="7" name="Slide Number Placeholder 6">
            <a:extLst>
              <a:ext uri="{FF2B5EF4-FFF2-40B4-BE49-F238E27FC236}">
                <a16:creationId xmlns:a16="http://schemas.microsoft.com/office/drawing/2014/main" id="{E9305705-A65A-4FF7-9B7F-883882D56A6E}"/>
              </a:ext>
            </a:extLst>
          </p:cNvPr>
          <p:cNvSpPr>
            <a:spLocks noGrp="1"/>
          </p:cNvSpPr>
          <p:nvPr>
            <p:ph type="sldNum" sz="quarter" idx="12"/>
          </p:nvPr>
        </p:nvSpPr>
        <p:spPr/>
        <p:txBody>
          <a:bodyPr/>
          <a:lstStyle/>
          <a:p>
            <a:fld id="{C7A483D9-002D-4BD5-98BE-49C17DDE7ABA}" type="slidenum">
              <a:rPr lang="en-US" smtClean="0"/>
              <a:t>‹#›</a:t>
            </a:fld>
            <a:endParaRPr lang="en-US"/>
          </a:p>
        </p:txBody>
      </p:sp>
    </p:spTree>
    <p:extLst>
      <p:ext uri="{BB962C8B-B14F-4D97-AF65-F5344CB8AC3E}">
        <p14:creationId xmlns:p14="http://schemas.microsoft.com/office/powerpoint/2010/main" val="2032095141"/>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EB27AE1A-94F9-4864-97AC-7B98BEC41886}"/>
              </a:ext>
            </a:extLst>
          </p:cNvPr>
          <p:cNvSpPr>
            <a:spLocks noGrp="1"/>
          </p:cNvSpPr>
          <p:nvPr>
            <p:ph type="title"/>
          </p:nvPr>
        </p:nvSpPr>
        <p:spPr>
          <a:xfrm>
            <a:off x="839788" y="365125"/>
            <a:ext cx="10515600" cy="1325563"/>
          </a:xfrm>
        </p:spPr>
        <p:txBody>
          <a:bodyPr/>
          <a:lstStyle/>
          <a:p>
            <a:r>
              <a:rPr lang="en-US"/>
              <a:t>Click to edit Master title style</a:t>
            </a:r>
          </a:p>
        </p:txBody>
      </p:sp>
      <p:sp>
        <p:nvSpPr>
          <p:cNvPr id="3" name="Text Placeholder 2">
            <a:extLst>
              <a:ext uri="{FF2B5EF4-FFF2-40B4-BE49-F238E27FC236}">
                <a16:creationId xmlns:a16="http://schemas.microsoft.com/office/drawing/2014/main" id="{9537A885-C54A-4645-A78F-900D8C221B22}"/>
              </a:ext>
            </a:extLst>
          </p:cNvPr>
          <p:cNvSpPr>
            <a:spLocks noGrp="1"/>
          </p:cNvSpPr>
          <p:nvPr>
            <p:ph type="body" idx="1"/>
          </p:nvPr>
        </p:nvSpPr>
        <p:spPr>
          <a:xfrm>
            <a:off x="839788" y="1681163"/>
            <a:ext cx="5157787"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Edit Master text styles</a:t>
            </a:r>
          </a:p>
        </p:txBody>
      </p:sp>
      <p:sp>
        <p:nvSpPr>
          <p:cNvPr id="4" name="Content Placeholder 3">
            <a:extLst>
              <a:ext uri="{FF2B5EF4-FFF2-40B4-BE49-F238E27FC236}">
                <a16:creationId xmlns:a16="http://schemas.microsoft.com/office/drawing/2014/main" id="{D49682C9-5423-47C3-8016-5AB77764E237}"/>
              </a:ext>
            </a:extLst>
          </p:cNvPr>
          <p:cNvSpPr>
            <a:spLocks noGrp="1"/>
          </p:cNvSpPr>
          <p:nvPr>
            <p:ph sz="half" idx="2"/>
          </p:nvPr>
        </p:nvSpPr>
        <p:spPr>
          <a:xfrm>
            <a:off x="839788" y="2505075"/>
            <a:ext cx="5157787" cy="3684588"/>
          </a:xfrm>
        </p:spPr>
        <p:txBody>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p>
        </p:txBody>
      </p:sp>
      <p:sp>
        <p:nvSpPr>
          <p:cNvPr id="5" name="Text Placeholder 4">
            <a:extLst>
              <a:ext uri="{FF2B5EF4-FFF2-40B4-BE49-F238E27FC236}">
                <a16:creationId xmlns:a16="http://schemas.microsoft.com/office/drawing/2014/main" id="{5AD07BB8-1831-4AC3-8B27-FE43C1C2E150}"/>
              </a:ext>
            </a:extLst>
          </p:cNvPr>
          <p:cNvSpPr>
            <a:spLocks noGrp="1"/>
          </p:cNvSpPr>
          <p:nvPr>
            <p:ph type="body" sz="quarter" idx="3"/>
          </p:nvPr>
        </p:nvSpPr>
        <p:spPr>
          <a:xfrm>
            <a:off x="6172200" y="1681163"/>
            <a:ext cx="5183188"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Edit Master text styles</a:t>
            </a:r>
          </a:p>
        </p:txBody>
      </p:sp>
      <p:sp>
        <p:nvSpPr>
          <p:cNvPr id="6" name="Content Placeholder 5">
            <a:extLst>
              <a:ext uri="{FF2B5EF4-FFF2-40B4-BE49-F238E27FC236}">
                <a16:creationId xmlns:a16="http://schemas.microsoft.com/office/drawing/2014/main" id="{C40F87B7-6C99-4F02-A65B-05DA7DFD4C5F}"/>
              </a:ext>
            </a:extLst>
          </p:cNvPr>
          <p:cNvSpPr>
            <a:spLocks noGrp="1"/>
          </p:cNvSpPr>
          <p:nvPr>
            <p:ph sz="quarter" idx="4"/>
          </p:nvPr>
        </p:nvSpPr>
        <p:spPr>
          <a:xfrm>
            <a:off x="6172200" y="2505075"/>
            <a:ext cx="5183188" cy="3684588"/>
          </a:xfrm>
        </p:spPr>
        <p:txBody>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p>
        </p:txBody>
      </p:sp>
      <p:sp>
        <p:nvSpPr>
          <p:cNvPr id="7" name="Date Placeholder 6">
            <a:extLst>
              <a:ext uri="{FF2B5EF4-FFF2-40B4-BE49-F238E27FC236}">
                <a16:creationId xmlns:a16="http://schemas.microsoft.com/office/drawing/2014/main" id="{AC068D2F-2FC7-4856-A98E-D1FDB9D9B461}"/>
              </a:ext>
            </a:extLst>
          </p:cNvPr>
          <p:cNvSpPr>
            <a:spLocks noGrp="1"/>
          </p:cNvSpPr>
          <p:nvPr>
            <p:ph type="dt" sz="half" idx="10"/>
          </p:nvPr>
        </p:nvSpPr>
        <p:spPr/>
        <p:txBody>
          <a:bodyPr/>
          <a:lstStyle/>
          <a:p>
            <a:fld id="{27615DAA-B4AC-40C6-899D-2B7BCB8A7170}" type="datetimeFigureOut">
              <a:rPr lang="en-US" smtClean="0"/>
              <a:t>4/30/2023</a:t>
            </a:fld>
            <a:endParaRPr lang="en-US"/>
          </a:p>
        </p:txBody>
      </p:sp>
      <p:sp>
        <p:nvSpPr>
          <p:cNvPr id="8" name="Footer Placeholder 7">
            <a:extLst>
              <a:ext uri="{FF2B5EF4-FFF2-40B4-BE49-F238E27FC236}">
                <a16:creationId xmlns:a16="http://schemas.microsoft.com/office/drawing/2014/main" id="{D67AF309-964F-4D0D-A78D-C2CD7E8B52DF}"/>
              </a:ext>
            </a:extLst>
          </p:cNvPr>
          <p:cNvSpPr>
            <a:spLocks noGrp="1"/>
          </p:cNvSpPr>
          <p:nvPr>
            <p:ph type="ftr" sz="quarter" idx="11"/>
          </p:nvPr>
        </p:nvSpPr>
        <p:spPr/>
        <p:txBody>
          <a:bodyPr/>
          <a:lstStyle/>
          <a:p>
            <a:endParaRPr lang="en-US"/>
          </a:p>
        </p:txBody>
      </p:sp>
      <p:sp>
        <p:nvSpPr>
          <p:cNvPr id="9" name="Slide Number Placeholder 8">
            <a:extLst>
              <a:ext uri="{FF2B5EF4-FFF2-40B4-BE49-F238E27FC236}">
                <a16:creationId xmlns:a16="http://schemas.microsoft.com/office/drawing/2014/main" id="{B80699C5-D4B0-4AE3-B5BE-833DC24EBB85}"/>
              </a:ext>
            </a:extLst>
          </p:cNvPr>
          <p:cNvSpPr>
            <a:spLocks noGrp="1"/>
          </p:cNvSpPr>
          <p:nvPr>
            <p:ph type="sldNum" sz="quarter" idx="12"/>
          </p:nvPr>
        </p:nvSpPr>
        <p:spPr/>
        <p:txBody>
          <a:bodyPr/>
          <a:lstStyle/>
          <a:p>
            <a:fld id="{C7A483D9-002D-4BD5-98BE-49C17DDE7ABA}" type="slidenum">
              <a:rPr lang="en-US" smtClean="0"/>
              <a:t>‹#›</a:t>
            </a:fld>
            <a:endParaRPr lang="en-US"/>
          </a:p>
        </p:txBody>
      </p:sp>
    </p:spTree>
    <p:extLst>
      <p:ext uri="{BB962C8B-B14F-4D97-AF65-F5344CB8AC3E}">
        <p14:creationId xmlns:p14="http://schemas.microsoft.com/office/powerpoint/2010/main" val="1870404715"/>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BEC1ED91-88E9-4B5A-BAB6-679589B798E0}"/>
              </a:ext>
            </a:extLst>
          </p:cNvPr>
          <p:cNvSpPr>
            <a:spLocks noGrp="1"/>
          </p:cNvSpPr>
          <p:nvPr>
            <p:ph type="title"/>
          </p:nvPr>
        </p:nvSpPr>
        <p:spPr/>
        <p:txBody>
          <a:bodyPr/>
          <a:lstStyle/>
          <a:p>
            <a:r>
              <a:rPr lang="en-US"/>
              <a:t>Click to edit Master title style</a:t>
            </a:r>
          </a:p>
        </p:txBody>
      </p:sp>
      <p:sp>
        <p:nvSpPr>
          <p:cNvPr id="3" name="Date Placeholder 2">
            <a:extLst>
              <a:ext uri="{FF2B5EF4-FFF2-40B4-BE49-F238E27FC236}">
                <a16:creationId xmlns:a16="http://schemas.microsoft.com/office/drawing/2014/main" id="{B885715B-7AC5-443F-A58C-8E6070842E42}"/>
              </a:ext>
            </a:extLst>
          </p:cNvPr>
          <p:cNvSpPr>
            <a:spLocks noGrp="1"/>
          </p:cNvSpPr>
          <p:nvPr>
            <p:ph type="dt" sz="half" idx="10"/>
          </p:nvPr>
        </p:nvSpPr>
        <p:spPr/>
        <p:txBody>
          <a:bodyPr/>
          <a:lstStyle/>
          <a:p>
            <a:fld id="{27615DAA-B4AC-40C6-899D-2B7BCB8A7170}" type="datetimeFigureOut">
              <a:rPr lang="en-US" smtClean="0"/>
              <a:t>4/30/2023</a:t>
            </a:fld>
            <a:endParaRPr lang="en-US"/>
          </a:p>
        </p:txBody>
      </p:sp>
      <p:sp>
        <p:nvSpPr>
          <p:cNvPr id="4" name="Footer Placeholder 3">
            <a:extLst>
              <a:ext uri="{FF2B5EF4-FFF2-40B4-BE49-F238E27FC236}">
                <a16:creationId xmlns:a16="http://schemas.microsoft.com/office/drawing/2014/main" id="{3F315F67-1012-43D4-AFDE-CDE33809887A}"/>
              </a:ext>
            </a:extLst>
          </p:cNvPr>
          <p:cNvSpPr>
            <a:spLocks noGrp="1"/>
          </p:cNvSpPr>
          <p:nvPr>
            <p:ph type="ftr" sz="quarter" idx="11"/>
          </p:nvPr>
        </p:nvSpPr>
        <p:spPr/>
        <p:txBody>
          <a:bodyPr/>
          <a:lstStyle/>
          <a:p>
            <a:endParaRPr lang="en-US"/>
          </a:p>
        </p:txBody>
      </p:sp>
      <p:sp>
        <p:nvSpPr>
          <p:cNvPr id="5" name="Slide Number Placeholder 4">
            <a:extLst>
              <a:ext uri="{FF2B5EF4-FFF2-40B4-BE49-F238E27FC236}">
                <a16:creationId xmlns:a16="http://schemas.microsoft.com/office/drawing/2014/main" id="{6B59E62C-D7AD-4DE0-AD27-32958D6CE4EA}"/>
              </a:ext>
            </a:extLst>
          </p:cNvPr>
          <p:cNvSpPr>
            <a:spLocks noGrp="1"/>
          </p:cNvSpPr>
          <p:nvPr>
            <p:ph type="sldNum" sz="quarter" idx="12"/>
          </p:nvPr>
        </p:nvSpPr>
        <p:spPr/>
        <p:txBody>
          <a:bodyPr/>
          <a:lstStyle/>
          <a:p>
            <a:fld id="{C7A483D9-002D-4BD5-98BE-49C17DDE7ABA}" type="slidenum">
              <a:rPr lang="en-US" smtClean="0"/>
              <a:t>‹#›</a:t>
            </a:fld>
            <a:endParaRPr lang="en-US"/>
          </a:p>
        </p:txBody>
      </p:sp>
    </p:spTree>
    <p:extLst>
      <p:ext uri="{BB962C8B-B14F-4D97-AF65-F5344CB8AC3E}">
        <p14:creationId xmlns:p14="http://schemas.microsoft.com/office/powerpoint/2010/main" val="732429146"/>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a:extLst>
              <a:ext uri="{FF2B5EF4-FFF2-40B4-BE49-F238E27FC236}">
                <a16:creationId xmlns:a16="http://schemas.microsoft.com/office/drawing/2014/main" id="{2947FED9-A1B2-419E-81CA-9D69B998CD5E}"/>
              </a:ext>
            </a:extLst>
          </p:cNvPr>
          <p:cNvSpPr>
            <a:spLocks noGrp="1"/>
          </p:cNvSpPr>
          <p:nvPr>
            <p:ph type="dt" sz="half" idx="10"/>
          </p:nvPr>
        </p:nvSpPr>
        <p:spPr/>
        <p:txBody>
          <a:bodyPr/>
          <a:lstStyle/>
          <a:p>
            <a:fld id="{27615DAA-B4AC-40C6-899D-2B7BCB8A7170}" type="datetimeFigureOut">
              <a:rPr lang="en-US" smtClean="0"/>
              <a:t>4/30/2023</a:t>
            </a:fld>
            <a:endParaRPr lang="en-US"/>
          </a:p>
        </p:txBody>
      </p:sp>
      <p:sp>
        <p:nvSpPr>
          <p:cNvPr id="3" name="Footer Placeholder 2">
            <a:extLst>
              <a:ext uri="{FF2B5EF4-FFF2-40B4-BE49-F238E27FC236}">
                <a16:creationId xmlns:a16="http://schemas.microsoft.com/office/drawing/2014/main" id="{44F3FD22-B2E2-437D-96EB-320F7E8086EB}"/>
              </a:ext>
            </a:extLst>
          </p:cNvPr>
          <p:cNvSpPr>
            <a:spLocks noGrp="1"/>
          </p:cNvSpPr>
          <p:nvPr>
            <p:ph type="ftr" sz="quarter" idx="11"/>
          </p:nvPr>
        </p:nvSpPr>
        <p:spPr/>
        <p:txBody>
          <a:bodyPr/>
          <a:lstStyle/>
          <a:p>
            <a:endParaRPr lang="en-US"/>
          </a:p>
        </p:txBody>
      </p:sp>
      <p:sp>
        <p:nvSpPr>
          <p:cNvPr id="4" name="Slide Number Placeholder 3">
            <a:extLst>
              <a:ext uri="{FF2B5EF4-FFF2-40B4-BE49-F238E27FC236}">
                <a16:creationId xmlns:a16="http://schemas.microsoft.com/office/drawing/2014/main" id="{5E79B481-DEF8-428D-B398-24377BEB2F4B}"/>
              </a:ext>
            </a:extLst>
          </p:cNvPr>
          <p:cNvSpPr>
            <a:spLocks noGrp="1"/>
          </p:cNvSpPr>
          <p:nvPr>
            <p:ph type="sldNum" sz="quarter" idx="12"/>
          </p:nvPr>
        </p:nvSpPr>
        <p:spPr/>
        <p:txBody>
          <a:bodyPr/>
          <a:lstStyle/>
          <a:p>
            <a:fld id="{C7A483D9-002D-4BD5-98BE-49C17DDE7ABA}" type="slidenum">
              <a:rPr lang="en-US" smtClean="0"/>
              <a:t>‹#›</a:t>
            </a:fld>
            <a:endParaRPr lang="en-US"/>
          </a:p>
        </p:txBody>
      </p:sp>
    </p:spTree>
    <p:extLst>
      <p:ext uri="{BB962C8B-B14F-4D97-AF65-F5344CB8AC3E}">
        <p14:creationId xmlns:p14="http://schemas.microsoft.com/office/powerpoint/2010/main" val="2633315928"/>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946BB5A6-1597-4FC0-9FE7-D6C52EFC81BF}"/>
              </a:ext>
            </a:extLst>
          </p:cNvPr>
          <p:cNvSpPr>
            <a:spLocks noGrp="1"/>
          </p:cNvSpPr>
          <p:nvPr>
            <p:ph type="title"/>
          </p:nvPr>
        </p:nvSpPr>
        <p:spPr>
          <a:xfrm>
            <a:off x="839788" y="457200"/>
            <a:ext cx="3932237" cy="1600200"/>
          </a:xfrm>
        </p:spPr>
        <p:txBody>
          <a:bodyPr anchor="b"/>
          <a:lstStyle>
            <a:lvl1pPr>
              <a:defRPr sz="3200"/>
            </a:lvl1pPr>
          </a:lstStyle>
          <a:p>
            <a:r>
              <a:rPr lang="en-US"/>
              <a:t>Click to edit Master title style</a:t>
            </a:r>
          </a:p>
        </p:txBody>
      </p:sp>
      <p:sp>
        <p:nvSpPr>
          <p:cNvPr id="3" name="Content Placeholder 2">
            <a:extLst>
              <a:ext uri="{FF2B5EF4-FFF2-40B4-BE49-F238E27FC236}">
                <a16:creationId xmlns:a16="http://schemas.microsoft.com/office/drawing/2014/main" id="{508FADB0-B672-4233-9AF1-F3C3388156FC}"/>
              </a:ext>
            </a:extLst>
          </p:cNvPr>
          <p:cNvSpPr>
            <a:spLocks noGrp="1"/>
          </p:cNvSpPr>
          <p:nvPr>
            <p:ph idx="1"/>
          </p:nvPr>
        </p:nvSpPr>
        <p:spPr>
          <a:xfrm>
            <a:off x="5183188" y="987425"/>
            <a:ext cx="6172200" cy="4873625"/>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Text Placeholder 3">
            <a:extLst>
              <a:ext uri="{FF2B5EF4-FFF2-40B4-BE49-F238E27FC236}">
                <a16:creationId xmlns:a16="http://schemas.microsoft.com/office/drawing/2014/main" id="{BBFBEBFE-DAE7-45E1-B740-036E3FDA771C}"/>
              </a:ext>
            </a:extLst>
          </p:cNvPr>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a:t>Edit Master text styles</a:t>
            </a:r>
          </a:p>
        </p:txBody>
      </p:sp>
      <p:sp>
        <p:nvSpPr>
          <p:cNvPr id="5" name="Date Placeholder 4">
            <a:extLst>
              <a:ext uri="{FF2B5EF4-FFF2-40B4-BE49-F238E27FC236}">
                <a16:creationId xmlns:a16="http://schemas.microsoft.com/office/drawing/2014/main" id="{74D44F28-87BE-4A77-9AA4-20BF7E023881}"/>
              </a:ext>
            </a:extLst>
          </p:cNvPr>
          <p:cNvSpPr>
            <a:spLocks noGrp="1"/>
          </p:cNvSpPr>
          <p:nvPr>
            <p:ph type="dt" sz="half" idx="10"/>
          </p:nvPr>
        </p:nvSpPr>
        <p:spPr/>
        <p:txBody>
          <a:bodyPr/>
          <a:lstStyle/>
          <a:p>
            <a:fld id="{27615DAA-B4AC-40C6-899D-2B7BCB8A7170}" type="datetimeFigureOut">
              <a:rPr lang="en-US" smtClean="0"/>
              <a:t>4/30/2023</a:t>
            </a:fld>
            <a:endParaRPr lang="en-US"/>
          </a:p>
        </p:txBody>
      </p:sp>
      <p:sp>
        <p:nvSpPr>
          <p:cNvPr id="6" name="Footer Placeholder 5">
            <a:extLst>
              <a:ext uri="{FF2B5EF4-FFF2-40B4-BE49-F238E27FC236}">
                <a16:creationId xmlns:a16="http://schemas.microsoft.com/office/drawing/2014/main" id="{88A420E8-A146-4B8D-9E44-C731035BB52C}"/>
              </a:ext>
            </a:extLst>
          </p:cNvPr>
          <p:cNvSpPr>
            <a:spLocks noGrp="1"/>
          </p:cNvSpPr>
          <p:nvPr>
            <p:ph type="ftr" sz="quarter" idx="11"/>
          </p:nvPr>
        </p:nvSpPr>
        <p:spPr/>
        <p:txBody>
          <a:bodyPr/>
          <a:lstStyle/>
          <a:p>
            <a:endParaRPr lang="en-US"/>
          </a:p>
        </p:txBody>
      </p:sp>
      <p:sp>
        <p:nvSpPr>
          <p:cNvPr id="7" name="Slide Number Placeholder 6">
            <a:extLst>
              <a:ext uri="{FF2B5EF4-FFF2-40B4-BE49-F238E27FC236}">
                <a16:creationId xmlns:a16="http://schemas.microsoft.com/office/drawing/2014/main" id="{5E597365-E023-4C03-878C-DBBEBE09F9A4}"/>
              </a:ext>
            </a:extLst>
          </p:cNvPr>
          <p:cNvSpPr>
            <a:spLocks noGrp="1"/>
          </p:cNvSpPr>
          <p:nvPr>
            <p:ph type="sldNum" sz="quarter" idx="12"/>
          </p:nvPr>
        </p:nvSpPr>
        <p:spPr/>
        <p:txBody>
          <a:bodyPr/>
          <a:lstStyle/>
          <a:p>
            <a:fld id="{C7A483D9-002D-4BD5-98BE-49C17DDE7ABA}" type="slidenum">
              <a:rPr lang="en-US" smtClean="0"/>
              <a:t>‹#›</a:t>
            </a:fld>
            <a:endParaRPr lang="en-US"/>
          </a:p>
        </p:txBody>
      </p:sp>
    </p:spTree>
    <p:extLst>
      <p:ext uri="{BB962C8B-B14F-4D97-AF65-F5344CB8AC3E}">
        <p14:creationId xmlns:p14="http://schemas.microsoft.com/office/powerpoint/2010/main" val="4204272248"/>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B36D532C-1F31-4F95-A55B-01C2E8584AA0}"/>
              </a:ext>
            </a:extLst>
          </p:cNvPr>
          <p:cNvSpPr>
            <a:spLocks noGrp="1"/>
          </p:cNvSpPr>
          <p:nvPr>
            <p:ph type="title"/>
          </p:nvPr>
        </p:nvSpPr>
        <p:spPr>
          <a:xfrm>
            <a:off x="839788" y="457200"/>
            <a:ext cx="3932237" cy="1600200"/>
          </a:xfrm>
        </p:spPr>
        <p:txBody>
          <a:bodyPr anchor="b"/>
          <a:lstStyle>
            <a:lvl1pPr>
              <a:defRPr sz="3200"/>
            </a:lvl1pPr>
          </a:lstStyle>
          <a:p>
            <a:r>
              <a:rPr lang="en-US"/>
              <a:t>Click to edit Master title style</a:t>
            </a:r>
          </a:p>
        </p:txBody>
      </p:sp>
      <p:sp>
        <p:nvSpPr>
          <p:cNvPr id="3" name="Picture Placeholder 2">
            <a:extLst>
              <a:ext uri="{FF2B5EF4-FFF2-40B4-BE49-F238E27FC236}">
                <a16:creationId xmlns:a16="http://schemas.microsoft.com/office/drawing/2014/main" id="{1588AEF7-F25D-4800-8FD3-B265C0A80DD3}"/>
              </a:ext>
            </a:extLst>
          </p:cNvPr>
          <p:cNvSpPr>
            <a:spLocks noGrp="1"/>
          </p:cNvSpPr>
          <p:nvPr>
            <p:ph type="pic" idx="1"/>
          </p:nvPr>
        </p:nvSpPr>
        <p:spPr>
          <a:xfrm>
            <a:off x="5183188" y="987425"/>
            <a:ext cx="6172200" cy="4873625"/>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a:extLst>
              <a:ext uri="{FF2B5EF4-FFF2-40B4-BE49-F238E27FC236}">
                <a16:creationId xmlns:a16="http://schemas.microsoft.com/office/drawing/2014/main" id="{FF6AF20F-4F24-4CFA-B5C9-BEFFAF9568BE}"/>
              </a:ext>
            </a:extLst>
          </p:cNvPr>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a:t>Edit Master text styles</a:t>
            </a:r>
          </a:p>
        </p:txBody>
      </p:sp>
      <p:sp>
        <p:nvSpPr>
          <p:cNvPr id="5" name="Date Placeholder 4">
            <a:extLst>
              <a:ext uri="{FF2B5EF4-FFF2-40B4-BE49-F238E27FC236}">
                <a16:creationId xmlns:a16="http://schemas.microsoft.com/office/drawing/2014/main" id="{51704992-2475-443E-8D09-6CDD1C72E48D}"/>
              </a:ext>
            </a:extLst>
          </p:cNvPr>
          <p:cNvSpPr>
            <a:spLocks noGrp="1"/>
          </p:cNvSpPr>
          <p:nvPr>
            <p:ph type="dt" sz="half" idx="10"/>
          </p:nvPr>
        </p:nvSpPr>
        <p:spPr/>
        <p:txBody>
          <a:bodyPr/>
          <a:lstStyle/>
          <a:p>
            <a:fld id="{27615DAA-B4AC-40C6-899D-2B7BCB8A7170}" type="datetimeFigureOut">
              <a:rPr lang="en-US" smtClean="0"/>
              <a:t>4/30/2023</a:t>
            </a:fld>
            <a:endParaRPr lang="en-US"/>
          </a:p>
        </p:txBody>
      </p:sp>
      <p:sp>
        <p:nvSpPr>
          <p:cNvPr id="6" name="Footer Placeholder 5">
            <a:extLst>
              <a:ext uri="{FF2B5EF4-FFF2-40B4-BE49-F238E27FC236}">
                <a16:creationId xmlns:a16="http://schemas.microsoft.com/office/drawing/2014/main" id="{8F65C01F-1688-43EC-8A30-8B63F47682E9}"/>
              </a:ext>
            </a:extLst>
          </p:cNvPr>
          <p:cNvSpPr>
            <a:spLocks noGrp="1"/>
          </p:cNvSpPr>
          <p:nvPr>
            <p:ph type="ftr" sz="quarter" idx="11"/>
          </p:nvPr>
        </p:nvSpPr>
        <p:spPr/>
        <p:txBody>
          <a:bodyPr/>
          <a:lstStyle/>
          <a:p>
            <a:endParaRPr lang="en-US"/>
          </a:p>
        </p:txBody>
      </p:sp>
      <p:sp>
        <p:nvSpPr>
          <p:cNvPr id="7" name="Slide Number Placeholder 6">
            <a:extLst>
              <a:ext uri="{FF2B5EF4-FFF2-40B4-BE49-F238E27FC236}">
                <a16:creationId xmlns:a16="http://schemas.microsoft.com/office/drawing/2014/main" id="{0AB96576-18D5-4146-B8E0-D5FA0B51F6F4}"/>
              </a:ext>
            </a:extLst>
          </p:cNvPr>
          <p:cNvSpPr>
            <a:spLocks noGrp="1"/>
          </p:cNvSpPr>
          <p:nvPr>
            <p:ph type="sldNum" sz="quarter" idx="12"/>
          </p:nvPr>
        </p:nvSpPr>
        <p:spPr/>
        <p:txBody>
          <a:bodyPr/>
          <a:lstStyle/>
          <a:p>
            <a:fld id="{C7A483D9-002D-4BD5-98BE-49C17DDE7ABA}" type="slidenum">
              <a:rPr lang="en-US" smtClean="0"/>
              <a:t>‹#›</a:t>
            </a:fld>
            <a:endParaRPr lang="en-US"/>
          </a:p>
        </p:txBody>
      </p:sp>
    </p:spTree>
    <p:extLst>
      <p:ext uri="{BB962C8B-B14F-4D97-AF65-F5344CB8AC3E}">
        <p14:creationId xmlns:p14="http://schemas.microsoft.com/office/powerpoint/2010/main" val="631812694"/>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a:extLst>
              <a:ext uri="{FF2B5EF4-FFF2-40B4-BE49-F238E27FC236}">
                <a16:creationId xmlns:a16="http://schemas.microsoft.com/office/drawing/2014/main" id="{D09F30E5-741C-4D1B-B761-26AF621672FC}"/>
              </a:ext>
            </a:extLst>
          </p:cNvPr>
          <p:cNvSpPr>
            <a:spLocks noGrp="1"/>
          </p:cNvSpPr>
          <p:nvPr>
            <p:ph type="title"/>
          </p:nvPr>
        </p:nvSpPr>
        <p:spPr>
          <a:xfrm>
            <a:off x="838200" y="365125"/>
            <a:ext cx="10515600" cy="1325563"/>
          </a:xfrm>
          <a:prstGeom prst="rect">
            <a:avLst/>
          </a:prstGeom>
        </p:spPr>
        <p:txBody>
          <a:bodyPr vert="horz" lIns="91440" tIns="45720" rIns="91440" bIns="45720" rtlCol="0" anchor="ctr">
            <a:normAutofit/>
          </a:bodyPr>
          <a:lstStyle/>
          <a:p>
            <a:r>
              <a:rPr lang="en-US"/>
              <a:t>Click to edit Master title style</a:t>
            </a:r>
          </a:p>
        </p:txBody>
      </p:sp>
      <p:sp>
        <p:nvSpPr>
          <p:cNvPr id="3" name="Text Placeholder 2">
            <a:extLst>
              <a:ext uri="{FF2B5EF4-FFF2-40B4-BE49-F238E27FC236}">
                <a16:creationId xmlns:a16="http://schemas.microsoft.com/office/drawing/2014/main" id="{D2DC5F88-58D8-4DE6-99DB-4FD808420427}"/>
              </a:ext>
            </a:extLst>
          </p:cNvPr>
          <p:cNvSpPr>
            <a:spLocks noGrp="1"/>
          </p:cNvSpPr>
          <p:nvPr>
            <p:ph type="body" idx="1"/>
          </p:nvPr>
        </p:nvSpPr>
        <p:spPr>
          <a:xfrm>
            <a:off x="838200" y="1825625"/>
            <a:ext cx="10515600" cy="4351338"/>
          </a:xfrm>
          <a:prstGeom prst="rect">
            <a:avLst/>
          </a:prstGeom>
        </p:spPr>
        <p:txBody>
          <a:bodyPr vert="horz" lIns="91440" tIns="45720" rIns="91440" bIns="45720" rtlCol="0">
            <a:normAutofit/>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a:extLst>
              <a:ext uri="{FF2B5EF4-FFF2-40B4-BE49-F238E27FC236}">
                <a16:creationId xmlns:a16="http://schemas.microsoft.com/office/drawing/2014/main" id="{9EC895B1-4791-4A0D-889D-C1FDED3B6E2F}"/>
              </a:ext>
            </a:extLst>
          </p:cNvPr>
          <p:cNvSpPr>
            <a:spLocks noGrp="1"/>
          </p:cNvSpPr>
          <p:nvPr>
            <p:ph type="dt" sz="half" idx="2"/>
          </p:nvPr>
        </p:nvSpPr>
        <p:spPr>
          <a:xfrm>
            <a:off x="838200" y="6356350"/>
            <a:ext cx="27432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27615DAA-B4AC-40C6-899D-2B7BCB8A7170}" type="datetimeFigureOut">
              <a:rPr lang="en-US" smtClean="0"/>
              <a:t>4/30/2023</a:t>
            </a:fld>
            <a:endParaRPr lang="en-US"/>
          </a:p>
        </p:txBody>
      </p:sp>
      <p:sp>
        <p:nvSpPr>
          <p:cNvPr id="5" name="Footer Placeholder 4">
            <a:extLst>
              <a:ext uri="{FF2B5EF4-FFF2-40B4-BE49-F238E27FC236}">
                <a16:creationId xmlns:a16="http://schemas.microsoft.com/office/drawing/2014/main" id="{207D92F4-BFED-48B5-AB81-71F809853517}"/>
              </a:ext>
            </a:extLst>
          </p:cNvPr>
          <p:cNvSpPr>
            <a:spLocks noGrp="1"/>
          </p:cNvSpPr>
          <p:nvPr>
            <p:ph type="ftr" sz="quarter" idx="3"/>
          </p:nvPr>
        </p:nvSpPr>
        <p:spPr>
          <a:xfrm>
            <a:off x="4038600" y="6356350"/>
            <a:ext cx="41148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n-US"/>
          </a:p>
        </p:txBody>
      </p:sp>
      <p:sp>
        <p:nvSpPr>
          <p:cNvPr id="6" name="Slide Number Placeholder 5">
            <a:extLst>
              <a:ext uri="{FF2B5EF4-FFF2-40B4-BE49-F238E27FC236}">
                <a16:creationId xmlns:a16="http://schemas.microsoft.com/office/drawing/2014/main" id="{47B09E56-28E4-42E1-B1AB-776015AD13AA}"/>
              </a:ext>
            </a:extLst>
          </p:cNvPr>
          <p:cNvSpPr>
            <a:spLocks noGrp="1"/>
          </p:cNvSpPr>
          <p:nvPr>
            <p:ph type="sldNum" sz="quarter" idx="4"/>
          </p:nvPr>
        </p:nvSpPr>
        <p:spPr>
          <a:xfrm>
            <a:off x="8610600" y="6356350"/>
            <a:ext cx="27432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C7A483D9-002D-4BD5-98BE-49C17DDE7ABA}" type="slidenum">
              <a:rPr lang="en-US" smtClean="0"/>
              <a:t>‹#›</a:t>
            </a:fld>
            <a:endParaRPr lang="en-US"/>
          </a:p>
        </p:txBody>
      </p:sp>
    </p:spTree>
    <p:extLst>
      <p:ext uri="{BB962C8B-B14F-4D97-AF65-F5344CB8AC3E}">
        <p14:creationId xmlns:p14="http://schemas.microsoft.com/office/powerpoint/2010/main" val="3779807684"/>
      </p:ext>
    </p:extLst>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l" defTabSz="914400" rtl="0" eaLnBrk="1" latinLnBrk="0" hangingPunct="1">
        <a:lnSpc>
          <a:spcPct val="90000"/>
        </a:lnSpc>
        <a:spcBef>
          <a:spcPct val="0"/>
        </a:spcBef>
        <a:buNone/>
        <a:defRPr sz="4400" kern="1200">
          <a:solidFill>
            <a:schemeClr val="tx1"/>
          </a:solidFill>
          <a:latin typeface="+mj-lt"/>
          <a:ea typeface="+mj-ea"/>
          <a:cs typeface="+mj-cs"/>
        </a:defRPr>
      </a:lvl1pPr>
    </p:titleStyle>
    <p:body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4.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2.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2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4.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6.xml"/></Relationships>
</file>

<file path=ppt/slides/_rels/slide2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6.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6.xml"/></Relationships>
</file>

<file path=ppt/slides/_rels/slide27.xml.rels><?xml version="1.0" encoding="UTF-8" standalone="yes"?>
<Relationships xmlns="http://schemas.openxmlformats.org/package/2006/relationships"><Relationship Id="rId2" Type="http://schemas.openxmlformats.org/officeDocument/2006/relationships/notesSlide" Target="../notesSlides/notesSlide3.xml"/><Relationship Id="rId1" Type="http://schemas.openxmlformats.org/officeDocument/2006/relationships/slideLayout" Target="../slideLayouts/slideLayout6.xml"/></Relationships>
</file>

<file path=ppt/slides/_rels/slide2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9.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3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7.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3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4.xml.rels><?xml version="1.0" encoding="UTF-8" standalone="yes"?>
<Relationships xmlns="http://schemas.openxmlformats.org/package/2006/relationships"><Relationship Id="rId1" Type="http://schemas.openxmlformats.org/officeDocument/2006/relationships/slideLayout" Target="../slideLayouts/slideLayout4.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426524A4-20CE-4C90-8026-7DFCEEF4DDDD}"/>
              </a:ext>
            </a:extLst>
          </p:cNvPr>
          <p:cNvSpPr>
            <a:spLocks noGrp="1"/>
          </p:cNvSpPr>
          <p:nvPr>
            <p:ph type="ctrTitle"/>
          </p:nvPr>
        </p:nvSpPr>
        <p:spPr>
          <a:xfrm>
            <a:off x="1434402" y="1923170"/>
            <a:ext cx="9144000" cy="5324526"/>
          </a:xfrm>
        </p:spPr>
        <p:txBody>
          <a:bodyPr>
            <a:normAutofit fontScale="90000"/>
          </a:bodyPr>
          <a:lstStyle/>
          <a:p>
            <a:pPr>
              <a:lnSpc>
                <a:spcPct val="100000"/>
              </a:lnSpc>
            </a:pPr>
            <a:br>
              <a:rPr lang="en-US" sz="1600" dirty="0">
                <a:latin typeface="Times New Roman" panose="02020603050405020304" pitchFamily="18" charset="0"/>
                <a:cs typeface="Times New Roman" panose="02020603050405020304" pitchFamily="18" charset="0"/>
              </a:rPr>
            </a:br>
            <a:br>
              <a:rPr lang="en-US" sz="1600" dirty="0">
                <a:latin typeface="Times New Roman" panose="02020603050405020304" pitchFamily="18" charset="0"/>
                <a:cs typeface="Times New Roman" panose="02020603050405020304" pitchFamily="18" charset="0"/>
              </a:rPr>
            </a:br>
            <a:r>
              <a:rPr lang="en-US" sz="3200" dirty="0"/>
              <a:t>Topic 6</a:t>
            </a:r>
            <a:br>
              <a:rPr lang="en-US" sz="3200" dirty="0"/>
            </a:br>
            <a:r>
              <a:rPr lang="en-US" sz="3200" dirty="0"/>
              <a:t>Proving Anticompetitive Effects</a:t>
            </a:r>
            <a:br>
              <a:rPr lang="en-US" sz="3200" dirty="0"/>
            </a:br>
            <a:r>
              <a:rPr lang="en-US" sz="3200" dirty="0"/>
              <a:t>in the Modern Rule of Reason</a:t>
            </a:r>
            <a:br>
              <a:rPr lang="en-US" sz="3200" dirty="0"/>
            </a:br>
            <a:br>
              <a:rPr lang="en-US" sz="3200" dirty="0"/>
            </a:br>
            <a:r>
              <a:rPr lang="en-US" sz="3200" dirty="0"/>
              <a:t>(Summary, </a:t>
            </a:r>
            <a:r>
              <a:rPr lang="en-US" sz="3200" dirty="0" err="1"/>
              <a:t>RealComp</a:t>
            </a:r>
            <a:r>
              <a:rPr lang="en-US" sz="3200" dirty="0"/>
              <a:t> II, Safeway &amp; Amex Sidebar)</a:t>
            </a:r>
            <a:br>
              <a:rPr lang="en-US" sz="3200" dirty="0"/>
            </a:br>
            <a:br>
              <a:rPr lang="en-US" sz="3200" dirty="0"/>
            </a:br>
            <a:r>
              <a:rPr lang="en-US" sz="3200" dirty="0"/>
              <a:t>Professor Steven Salop</a:t>
            </a:r>
            <a:br>
              <a:rPr lang="en-US" sz="3200" dirty="0"/>
            </a:br>
            <a:r>
              <a:rPr lang="en-US" sz="3200" dirty="0"/>
              <a:t>Antitrust Econ &amp; Law</a:t>
            </a:r>
            <a:br>
              <a:rPr lang="en-US" sz="3200" dirty="0"/>
            </a:br>
            <a:r>
              <a:rPr lang="en-US" sz="3200" dirty="0"/>
              <a:t>Fall 2021</a:t>
            </a:r>
            <a:br>
              <a:rPr lang="en-US" sz="3600" dirty="0"/>
            </a:br>
            <a:br>
              <a:rPr lang="en-US" sz="3200" dirty="0"/>
            </a:br>
            <a:br>
              <a:rPr lang="en-US" sz="3200" dirty="0"/>
            </a:br>
            <a:br>
              <a:rPr lang="en-US" sz="1600" dirty="0">
                <a:latin typeface="Times New Roman" panose="02020603050405020304" pitchFamily="18" charset="0"/>
                <a:cs typeface="Times New Roman" panose="02020603050405020304" pitchFamily="18" charset="0"/>
              </a:rPr>
            </a:br>
            <a:br>
              <a:rPr lang="en-US" sz="1600" dirty="0">
                <a:latin typeface="Times New Roman" panose="02020603050405020304" pitchFamily="18" charset="0"/>
                <a:cs typeface="Times New Roman" panose="02020603050405020304" pitchFamily="18" charset="0"/>
              </a:rPr>
            </a:br>
            <a:br>
              <a:rPr lang="en-US" sz="1600" dirty="0">
                <a:latin typeface="Times New Roman" panose="02020603050405020304" pitchFamily="18" charset="0"/>
                <a:cs typeface="Times New Roman" panose="02020603050405020304" pitchFamily="18" charset="0"/>
              </a:rPr>
            </a:br>
            <a:br>
              <a:rPr lang="en-US" sz="1600" dirty="0">
                <a:latin typeface="Times New Roman" panose="02020603050405020304" pitchFamily="18" charset="0"/>
                <a:cs typeface="Times New Roman" panose="02020603050405020304" pitchFamily="18" charset="0"/>
              </a:rPr>
            </a:br>
            <a:endParaRPr lang="en-US" sz="1600" i="1" dirty="0">
              <a:latin typeface="Times New Roman" panose="02020603050405020304" pitchFamily="18" charset="0"/>
              <a:cs typeface="Times New Roman" panose="02020603050405020304" pitchFamily="18" charset="0"/>
            </a:endParaRPr>
          </a:p>
        </p:txBody>
      </p:sp>
      <p:sp>
        <p:nvSpPr>
          <p:cNvPr id="3" name="Subtitle 2">
            <a:extLst>
              <a:ext uri="{FF2B5EF4-FFF2-40B4-BE49-F238E27FC236}">
                <a16:creationId xmlns:a16="http://schemas.microsoft.com/office/drawing/2014/main" id="{9A9CFEFD-76EC-4D1D-9173-CAF0A72B5521}"/>
              </a:ext>
            </a:extLst>
          </p:cNvPr>
          <p:cNvSpPr>
            <a:spLocks noGrp="1"/>
          </p:cNvSpPr>
          <p:nvPr>
            <p:ph type="subTitle" idx="1"/>
          </p:nvPr>
        </p:nvSpPr>
        <p:spPr>
          <a:xfrm>
            <a:off x="367645" y="6740165"/>
            <a:ext cx="10300355" cy="782425"/>
          </a:xfrm>
        </p:spPr>
        <p:txBody>
          <a:bodyPr/>
          <a:lstStyle/>
          <a:p>
            <a:r>
              <a:rPr lang="en-US" dirty="0"/>
              <a:t>  </a:t>
            </a:r>
          </a:p>
        </p:txBody>
      </p:sp>
      <p:sp>
        <p:nvSpPr>
          <p:cNvPr id="4" name="Isosceles Triangle 3">
            <a:extLst>
              <a:ext uri="{FF2B5EF4-FFF2-40B4-BE49-F238E27FC236}">
                <a16:creationId xmlns:a16="http://schemas.microsoft.com/office/drawing/2014/main" id="{5BDE0C3D-96EF-4C91-BDC0-0922AC174C5C}"/>
              </a:ext>
            </a:extLst>
          </p:cNvPr>
          <p:cNvSpPr/>
          <p:nvPr/>
        </p:nvSpPr>
        <p:spPr>
          <a:xfrm>
            <a:off x="5514681" y="2384981"/>
            <a:ext cx="45719" cy="45719"/>
          </a:xfrm>
          <a:prstGeom prst="triangle">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Tree>
    <p:extLst>
      <p:ext uri="{BB962C8B-B14F-4D97-AF65-F5344CB8AC3E}">
        <p14:creationId xmlns:p14="http://schemas.microsoft.com/office/powerpoint/2010/main" val="3187474677"/>
      </p:ext>
    </p:extLst>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00D8A78F-A609-425B-B802-BA7BF2F00BE0}"/>
              </a:ext>
            </a:extLst>
          </p:cNvPr>
          <p:cNvSpPr>
            <a:spLocks noGrp="1"/>
          </p:cNvSpPr>
          <p:nvPr>
            <p:ph type="title"/>
          </p:nvPr>
        </p:nvSpPr>
        <p:spPr>
          <a:xfrm>
            <a:off x="838200" y="18255"/>
            <a:ext cx="10515600" cy="1325563"/>
          </a:xfrm>
        </p:spPr>
        <p:txBody>
          <a:bodyPr/>
          <a:lstStyle/>
          <a:p>
            <a:r>
              <a:rPr lang="en-US" dirty="0" err="1"/>
              <a:t>RealComp</a:t>
            </a:r>
            <a:r>
              <a:rPr lang="en-US" dirty="0"/>
              <a:t>: Market Background, Conduct, and Effects</a:t>
            </a:r>
          </a:p>
        </p:txBody>
      </p:sp>
      <p:sp>
        <p:nvSpPr>
          <p:cNvPr id="3" name="Content Placeholder 2">
            <a:extLst>
              <a:ext uri="{FF2B5EF4-FFF2-40B4-BE49-F238E27FC236}">
                <a16:creationId xmlns:a16="http://schemas.microsoft.com/office/drawing/2014/main" id="{03B75447-0D1E-4394-A4B7-4EF8D69D1A90}"/>
              </a:ext>
            </a:extLst>
          </p:cNvPr>
          <p:cNvSpPr>
            <a:spLocks noGrp="1"/>
          </p:cNvSpPr>
          <p:nvPr>
            <p:ph idx="1"/>
          </p:nvPr>
        </p:nvSpPr>
        <p:spPr>
          <a:xfrm>
            <a:off x="437508" y="1343817"/>
            <a:ext cx="8531831" cy="5180273"/>
          </a:xfrm>
        </p:spPr>
        <p:txBody>
          <a:bodyPr>
            <a:normAutofit fontScale="85000" lnSpcReduction="20000"/>
          </a:bodyPr>
          <a:lstStyle/>
          <a:p>
            <a:r>
              <a:rPr lang="en-US" dirty="0"/>
              <a:t>Real estate brokerage listings </a:t>
            </a:r>
            <a:r>
              <a:rPr lang="en-US" sz="2600" i="1" dirty="0"/>
              <a:t>(pp. 258-62)</a:t>
            </a:r>
            <a:endParaRPr lang="en-US" i="1" dirty="0"/>
          </a:p>
          <a:p>
            <a:pPr lvl="1"/>
            <a:r>
              <a:rPr lang="en-US" dirty="0"/>
              <a:t>Listing agents (seller) and cooperating agents (buyer)</a:t>
            </a:r>
          </a:p>
          <a:p>
            <a:pPr lvl="1"/>
            <a:r>
              <a:rPr lang="en-US" dirty="0"/>
              <a:t>MLS owned by Realtor Associations</a:t>
            </a:r>
          </a:p>
          <a:p>
            <a:pPr lvl="1"/>
            <a:r>
              <a:rPr lang="en-US" dirty="0"/>
              <a:t>Full-service listing agreements (ERTS)</a:t>
            </a:r>
          </a:p>
          <a:p>
            <a:pPr lvl="1"/>
            <a:r>
              <a:rPr lang="en-US" dirty="0"/>
              <a:t>Limited-service listing agreements (EA) – </a:t>
            </a:r>
            <a:r>
              <a:rPr lang="en-US" i="1" dirty="0"/>
              <a:t>home seller does some of the work</a:t>
            </a:r>
            <a:endParaRPr lang="en-US" dirty="0"/>
          </a:p>
          <a:p>
            <a:pPr lvl="1"/>
            <a:r>
              <a:rPr lang="en-US" dirty="0"/>
              <a:t>EA rising with increased role of Internet</a:t>
            </a:r>
          </a:p>
          <a:p>
            <a:r>
              <a:rPr lang="en-US" dirty="0" err="1"/>
              <a:t>RealComp</a:t>
            </a:r>
            <a:r>
              <a:rPr lang="en-US" dirty="0"/>
              <a:t> conduct and alleged anticompetitive effects</a:t>
            </a:r>
            <a:br>
              <a:rPr lang="en-US" dirty="0"/>
            </a:br>
            <a:r>
              <a:rPr lang="en-US" dirty="0"/>
              <a:t>(summary - pp. 262-65)</a:t>
            </a:r>
          </a:p>
          <a:p>
            <a:pPr lvl="1"/>
            <a:r>
              <a:rPr lang="en-US" dirty="0"/>
              <a:t>Limit dissemination of EA listings to public, which raises search costs</a:t>
            </a:r>
          </a:p>
          <a:p>
            <a:pPr lvl="1"/>
            <a:r>
              <a:rPr lang="en-US" dirty="0"/>
              <a:t>Higher search costs raise barriers to entry by innovative limited-service brokers</a:t>
            </a:r>
          </a:p>
          <a:p>
            <a:pPr lvl="1"/>
            <a:r>
              <a:rPr lang="en-US" dirty="0"/>
              <a:t>Result: Reduces competitive pressure from consumer self-service using limited-service EA contracts </a:t>
            </a:r>
          </a:p>
          <a:p>
            <a:r>
              <a:rPr lang="en-US" dirty="0" err="1"/>
              <a:t>RealComp</a:t>
            </a:r>
            <a:r>
              <a:rPr lang="en-US" dirty="0"/>
              <a:t> alleged procompetitive justification and benefit            </a:t>
            </a:r>
            <a:r>
              <a:rPr lang="en-US" sz="2600" dirty="0"/>
              <a:t>(pp. 270-72)</a:t>
            </a:r>
            <a:endParaRPr lang="en-US" dirty="0"/>
          </a:p>
          <a:p>
            <a:pPr lvl="1"/>
            <a:r>
              <a:rPr lang="en-US" dirty="0"/>
              <a:t>Eliminates free riding by EA home sellers</a:t>
            </a:r>
          </a:p>
          <a:p>
            <a:pPr lvl="1"/>
            <a:r>
              <a:rPr lang="en-US" dirty="0"/>
              <a:t>Eliminates “bidding advantage”</a:t>
            </a:r>
          </a:p>
          <a:p>
            <a:pPr lvl="1"/>
            <a:endParaRPr lang="en-US" dirty="0"/>
          </a:p>
          <a:p>
            <a:pPr marL="457200" lvl="1" indent="0">
              <a:buNone/>
            </a:pPr>
            <a:endParaRPr lang="en-US" dirty="0"/>
          </a:p>
        </p:txBody>
      </p:sp>
      <p:sp>
        <p:nvSpPr>
          <p:cNvPr id="4" name="TextBox 3">
            <a:extLst>
              <a:ext uri="{FF2B5EF4-FFF2-40B4-BE49-F238E27FC236}">
                <a16:creationId xmlns:a16="http://schemas.microsoft.com/office/drawing/2014/main" id="{B3AD59CE-97A2-4666-8288-0E7FEC4D66A0}"/>
              </a:ext>
            </a:extLst>
          </p:cNvPr>
          <p:cNvSpPr txBox="1"/>
          <p:nvPr/>
        </p:nvSpPr>
        <p:spPr>
          <a:xfrm>
            <a:off x="9102902" y="2583701"/>
            <a:ext cx="2917860" cy="707886"/>
          </a:xfrm>
          <a:prstGeom prst="rect">
            <a:avLst/>
          </a:prstGeom>
          <a:noFill/>
          <a:ln w="28575">
            <a:solidFill>
              <a:srgbClr val="0070C0"/>
            </a:solidFill>
          </a:ln>
        </p:spPr>
        <p:txBody>
          <a:bodyPr wrap="square" rtlCol="0">
            <a:spAutoFit/>
          </a:bodyPr>
          <a:lstStyle/>
          <a:p>
            <a:r>
              <a:rPr lang="en-US" sz="2000" b="1" dirty="0">
                <a:solidFill>
                  <a:srgbClr val="0070C0"/>
                </a:solidFill>
              </a:rPr>
              <a:t>Collusive exclusionary conduct</a:t>
            </a:r>
          </a:p>
        </p:txBody>
      </p:sp>
      <p:cxnSp>
        <p:nvCxnSpPr>
          <p:cNvPr id="5" name="Straight Arrow Connector 4">
            <a:extLst>
              <a:ext uri="{FF2B5EF4-FFF2-40B4-BE49-F238E27FC236}">
                <a16:creationId xmlns:a16="http://schemas.microsoft.com/office/drawing/2014/main" id="{F669DE6C-1ACE-47A6-B01E-ADF2B957ABD3}"/>
              </a:ext>
            </a:extLst>
          </p:cNvPr>
          <p:cNvCxnSpPr>
            <a:cxnSpLocks/>
          </p:cNvCxnSpPr>
          <p:nvPr/>
        </p:nvCxnSpPr>
        <p:spPr>
          <a:xfrm flipH="1">
            <a:off x="7885372" y="2898086"/>
            <a:ext cx="1083967" cy="353942"/>
          </a:xfrm>
          <a:prstGeom prst="straightConnector1">
            <a:avLst/>
          </a:prstGeom>
          <a:ln w="38100">
            <a:solidFill>
              <a:srgbClr val="0070C0"/>
            </a:solidFill>
            <a:tailEnd type="triangle"/>
          </a:ln>
        </p:spPr>
        <p:style>
          <a:lnRef idx="1">
            <a:schemeClr val="accent1"/>
          </a:lnRef>
          <a:fillRef idx="0">
            <a:schemeClr val="accent1"/>
          </a:fillRef>
          <a:effectRef idx="0">
            <a:schemeClr val="accent1"/>
          </a:effectRef>
          <a:fontRef idx="minor">
            <a:schemeClr val="tx1"/>
          </a:fontRef>
        </p:style>
      </p:cxnSp>
    </p:spTree>
    <p:extLst>
      <p:ext uri="{BB962C8B-B14F-4D97-AF65-F5344CB8AC3E}">
        <p14:creationId xmlns:p14="http://schemas.microsoft.com/office/powerpoint/2010/main" val="1287051852"/>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03EC9660-38E1-4FC1-A04B-C72587530FCA}"/>
              </a:ext>
            </a:extLst>
          </p:cNvPr>
          <p:cNvSpPr>
            <a:spLocks noGrp="1"/>
          </p:cNvSpPr>
          <p:nvPr>
            <p:ph type="title"/>
          </p:nvPr>
        </p:nvSpPr>
        <p:spPr/>
        <p:txBody>
          <a:bodyPr/>
          <a:lstStyle/>
          <a:p>
            <a:r>
              <a:rPr lang="en-US" dirty="0"/>
              <a:t>6th Cir Competitive Effects Outline </a:t>
            </a:r>
            <a:r>
              <a:rPr lang="en-US" sz="2000" i="1" dirty="0">
                <a:solidFill>
                  <a:srgbClr val="00B0F0"/>
                </a:solidFill>
              </a:rPr>
              <a:t>(pp. 266-70)</a:t>
            </a:r>
            <a:endParaRPr lang="en-US" i="1" dirty="0">
              <a:solidFill>
                <a:srgbClr val="00B0F0"/>
              </a:solidFill>
            </a:endParaRPr>
          </a:p>
        </p:txBody>
      </p:sp>
      <p:sp>
        <p:nvSpPr>
          <p:cNvPr id="3" name="Content Placeholder 2">
            <a:extLst>
              <a:ext uri="{FF2B5EF4-FFF2-40B4-BE49-F238E27FC236}">
                <a16:creationId xmlns:a16="http://schemas.microsoft.com/office/drawing/2014/main" id="{B97B0BF7-7BD6-41A0-9B8C-0068230D3C48}"/>
              </a:ext>
            </a:extLst>
          </p:cNvPr>
          <p:cNvSpPr>
            <a:spLocks noGrp="1"/>
          </p:cNvSpPr>
          <p:nvPr>
            <p:ph idx="1"/>
          </p:nvPr>
        </p:nvSpPr>
        <p:spPr>
          <a:xfrm>
            <a:off x="756007" y="1589318"/>
            <a:ext cx="10515600" cy="5360121"/>
          </a:xfrm>
        </p:spPr>
        <p:txBody>
          <a:bodyPr>
            <a:normAutofit lnSpcReduction="10000"/>
          </a:bodyPr>
          <a:lstStyle/>
          <a:p>
            <a:r>
              <a:rPr lang="en-US" sz="2400" dirty="0"/>
              <a:t>Potential adverse effects</a:t>
            </a:r>
          </a:p>
          <a:p>
            <a:pPr lvl="1"/>
            <a:r>
              <a:rPr lang="en-US" sz="1800" u="sng" dirty="0"/>
              <a:t>Market power</a:t>
            </a:r>
          </a:p>
          <a:p>
            <a:pPr lvl="2"/>
            <a:r>
              <a:rPr lang="en-US" sz="1600" dirty="0"/>
              <a:t>Market definition</a:t>
            </a:r>
          </a:p>
          <a:p>
            <a:pPr lvl="2"/>
            <a:r>
              <a:rPr lang="en-US" sz="1600" dirty="0"/>
              <a:t>Network effects</a:t>
            </a:r>
          </a:p>
          <a:p>
            <a:pPr lvl="2"/>
            <a:r>
              <a:rPr lang="en-US" sz="1600" dirty="0"/>
              <a:t>High market share</a:t>
            </a:r>
          </a:p>
          <a:p>
            <a:pPr lvl="2"/>
            <a:r>
              <a:rPr lang="en-US" sz="1600" dirty="0"/>
              <a:t>Geographic market</a:t>
            </a:r>
          </a:p>
          <a:p>
            <a:pPr lvl="1"/>
            <a:r>
              <a:rPr lang="en-US" sz="1800" u="sng" dirty="0"/>
              <a:t>Anticompetitive nature</a:t>
            </a:r>
          </a:p>
          <a:p>
            <a:pPr lvl="2"/>
            <a:r>
              <a:rPr lang="en-US" sz="1600" dirty="0"/>
              <a:t>Role of MLS database</a:t>
            </a:r>
          </a:p>
          <a:p>
            <a:pPr lvl="2"/>
            <a:r>
              <a:rPr lang="en-US" sz="1600" dirty="0"/>
              <a:t>Presence of discount brokers cost less and placed downward pricing pressure</a:t>
            </a:r>
          </a:p>
          <a:p>
            <a:pPr lvl="2"/>
            <a:r>
              <a:rPr lang="en-US" sz="1600" dirty="0"/>
              <a:t>Minimum Service Requirement restricted information to consumers</a:t>
            </a:r>
          </a:p>
          <a:p>
            <a:r>
              <a:rPr lang="en-US" sz="2400" dirty="0"/>
              <a:t>Actual adverse effects </a:t>
            </a:r>
          </a:p>
          <a:p>
            <a:pPr lvl="1"/>
            <a:r>
              <a:rPr lang="en-US" sz="1800" u="sng" dirty="0"/>
              <a:t>Direct evidence</a:t>
            </a:r>
            <a:r>
              <a:rPr lang="en-US" sz="1800" dirty="0"/>
              <a:t> from expert’s quantitative analysis </a:t>
            </a:r>
          </a:p>
          <a:p>
            <a:pPr lvl="1"/>
            <a:r>
              <a:rPr lang="en-US" sz="1800" dirty="0"/>
              <a:t>Time-series; benchmark study; econometric (regression) analysis</a:t>
            </a:r>
          </a:p>
          <a:p>
            <a:r>
              <a:rPr lang="en-US" sz="2400" dirty="0"/>
              <a:t>Procompetitive Justifications </a:t>
            </a:r>
          </a:p>
          <a:p>
            <a:pPr lvl="1"/>
            <a:r>
              <a:rPr lang="en-US" sz="1800" dirty="0"/>
              <a:t>Eliminating free riding</a:t>
            </a:r>
          </a:p>
          <a:p>
            <a:pPr lvl="1"/>
            <a:r>
              <a:rPr lang="en-US" sz="1800" dirty="0"/>
              <a:t>Eliminating bidding advantage</a:t>
            </a:r>
          </a:p>
          <a:p>
            <a:r>
              <a:rPr lang="en-US" sz="2400" dirty="0"/>
              <a:t>Conclusions </a:t>
            </a:r>
          </a:p>
          <a:p>
            <a:endParaRPr lang="en-US" sz="2400" dirty="0"/>
          </a:p>
        </p:txBody>
      </p:sp>
    </p:spTree>
    <p:extLst>
      <p:ext uri="{BB962C8B-B14F-4D97-AF65-F5344CB8AC3E}">
        <p14:creationId xmlns:p14="http://schemas.microsoft.com/office/powerpoint/2010/main" val="839617098"/>
      </p:ext>
    </p:extLst>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BAC1305B-5709-4B0B-99C1-BBAD97BE5842}"/>
              </a:ext>
            </a:extLst>
          </p:cNvPr>
          <p:cNvSpPr>
            <a:spLocks noGrp="1"/>
          </p:cNvSpPr>
          <p:nvPr>
            <p:ph type="title"/>
          </p:nvPr>
        </p:nvSpPr>
        <p:spPr/>
        <p:txBody>
          <a:bodyPr/>
          <a:lstStyle/>
          <a:p>
            <a:r>
              <a:rPr lang="en-US" dirty="0" err="1"/>
              <a:t>RealComp</a:t>
            </a:r>
            <a:r>
              <a:rPr lang="en-US" dirty="0"/>
              <a:t> Legal Standard and Conclusions</a:t>
            </a:r>
          </a:p>
        </p:txBody>
      </p:sp>
      <p:sp>
        <p:nvSpPr>
          <p:cNvPr id="3" name="Content Placeholder 2">
            <a:extLst>
              <a:ext uri="{FF2B5EF4-FFF2-40B4-BE49-F238E27FC236}">
                <a16:creationId xmlns:a16="http://schemas.microsoft.com/office/drawing/2014/main" id="{B1FF9B30-B31D-48D9-8C9F-706478051531}"/>
              </a:ext>
            </a:extLst>
          </p:cNvPr>
          <p:cNvSpPr>
            <a:spLocks noGrp="1"/>
          </p:cNvSpPr>
          <p:nvPr>
            <p:ph idx="1"/>
          </p:nvPr>
        </p:nvSpPr>
        <p:spPr>
          <a:xfrm>
            <a:off x="766281" y="1548222"/>
            <a:ext cx="10515600" cy="4351338"/>
          </a:xfrm>
        </p:spPr>
        <p:txBody>
          <a:bodyPr/>
          <a:lstStyle/>
          <a:p>
            <a:r>
              <a:rPr lang="en-US" sz="2400" dirty="0"/>
              <a:t>Legal standard</a:t>
            </a:r>
          </a:p>
          <a:p>
            <a:pPr lvl="1"/>
            <a:r>
              <a:rPr lang="en-US" sz="2000" dirty="0"/>
              <a:t>FTC alleged as both quick look and also conventional rule of reason</a:t>
            </a:r>
          </a:p>
          <a:p>
            <a:pPr lvl="1"/>
            <a:r>
              <a:rPr lang="en-US" sz="2000" dirty="0"/>
              <a:t>Court analyzed under rule of reason</a:t>
            </a:r>
          </a:p>
          <a:p>
            <a:r>
              <a:rPr lang="en-US" sz="2400" dirty="0"/>
              <a:t>Anticompetitive</a:t>
            </a:r>
            <a:r>
              <a:rPr lang="en-US" dirty="0"/>
              <a:t> under full rule of reason </a:t>
            </a:r>
            <a:r>
              <a:rPr lang="en-US" sz="2000" i="1" dirty="0">
                <a:solidFill>
                  <a:srgbClr val="00B0F0"/>
                </a:solidFill>
              </a:rPr>
              <a:t>(p. 264)</a:t>
            </a:r>
            <a:endParaRPr lang="en-US" i="1" dirty="0">
              <a:solidFill>
                <a:srgbClr val="00B0F0"/>
              </a:solidFill>
            </a:endParaRPr>
          </a:p>
          <a:p>
            <a:pPr lvl="1"/>
            <a:r>
              <a:rPr lang="en-US" dirty="0"/>
              <a:t>Gave rise to “potential genuine adverse effects” due to its “substantial market power”</a:t>
            </a:r>
          </a:p>
          <a:p>
            <a:pPr lvl="1"/>
            <a:r>
              <a:rPr lang="en-US" dirty="0"/>
              <a:t>Caused “actual anticompetitive effects”</a:t>
            </a:r>
          </a:p>
          <a:p>
            <a:pPr lvl="1"/>
            <a:r>
              <a:rPr lang="en-US" dirty="0"/>
              <a:t>Procompetitive justifications were “insufficient to overcome prima facie case of adverse impact.”</a:t>
            </a:r>
          </a:p>
          <a:p>
            <a:pPr lvl="1"/>
            <a:r>
              <a:rPr lang="en-US" dirty="0"/>
              <a:t>Thus, conclude that policy “unreasonably restrained competition” in the market.  </a:t>
            </a:r>
            <a:r>
              <a:rPr lang="en-US" i="1" dirty="0"/>
              <a:t>[i.e., relevant product and geographic market] </a:t>
            </a:r>
          </a:p>
        </p:txBody>
      </p:sp>
    </p:spTree>
    <p:extLst>
      <p:ext uri="{BB962C8B-B14F-4D97-AF65-F5344CB8AC3E}">
        <p14:creationId xmlns:p14="http://schemas.microsoft.com/office/powerpoint/2010/main" val="3327649681"/>
      </p:ext>
    </p:extLst>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79F509E2-B111-4331-A34C-BBD5C1287AF3}"/>
              </a:ext>
            </a:extLst>
          </p:cNvPr>
          <p:cNvSpPr>
            <a:spLocks noGrp="1"/>
          </p:cNvSpPr>
          <p:nvPr>
            <p:ph type="title"/>
          </p:nvPr>
        </p:nvSpPr>
        <p:spPr>
          <a:xfrm>
            <a:off x="499621" y="1709738"/>
            <a:ext cx="10847829" cy="2852737"/>
          </a:xfrm>
        </p:spPr>
        <p:txBody>
          <a:bodyPr>
            <a:normAutofit/>
          </a:bodyPr>
          <a:lstStyle/>
          <a:p>
            <a:pPr algn="ctr"/>
            <a:r>
              <a:rPr lang="en-US" sz="3600" dirty="0"/>
              <a:t>Sidebar: </a:t>
            </a:r>
            <a:br>
              <a:rPr lang="en-US" sz="3600" dirty="0"/>
            </a:br>
            <a:r>
              <a:rPr lang="en-US" sz="3600" dirty="0"/>
              <a:t>Rejection of Direct Evidence of Market Power </a:t>
            </a:r>
            <a:br>
              <a:rPr lang="en-US" sz="3600" dirty="0"/>
            </a:br>
            <a:r>
              <a:rPr lang="en-US" sz="3600" dirty="0"/>
              <a:t>in </a:t>
            </a:r>
            <a:r>
              <a:rPr lang="en-US" sz="3600" i="1" dirty="0">
                <a:solidFill>
                  <a:srgbClr val="C00000"/>
                </a:solidFill>
              </a:rPr>
              <a:t>Vertical Agreement </a:t>
            </a:r>
            <a:r>
              <a:rPr lang="en-US" sz="3600" dirty="0"/>
              <a:t>Cases</a:t>
            </a:r>
            <a:br>
              <a:rPr lang="en-US" sz="3600" dirty="0"/>
            </a:br>
            <a:r>
              <a:rPr lang="en-US" sz="3600" i="1" dirty="0"/>
              <a:t>Ohio v. American Express (2018)</a:t>
            </a:r>
          </a:p>
        </p:txBody>
      </p:sp>
      <p:sp>
        <p:nvSpPr>
          <p:cNvPr id="3" name="Text Placeholder 2">
            <a:extLst>
              <a:ext uri="{FF2B5EF4-FFF2-40B4-BE49-F238E27FC236}">
                <a16:creationId xmlns:a16="http://schemas.microsoft.com/office/drawing/2014/main" id="{90269891-80C2-4A63-BFA6-7284FDEC42BE}"/>
              </a:ext>
            </a:extLst>
          </p:cNvPr>
          <p:cNvSpPr>
            <a:spLocks noGrp="1"/>
          </p:cNvSpPr>
          <p:nvPr>
            <p:ph type="body" idx="1"/>
          </p:nvPr>
        </p:nvSpPr>
        <p:spPr/>
        <p:txBody>
          <a:bodyPr/>
          <a:lstStyle/>
          <a:p>
            <a:r>
              <a:rPr lang="en-US" dirty="0"/>
              <a:t> </a:t>
            </a:r>
          </a:p>
        </p:txBody>
      </p:sp>
    </p:spTree>
    <p:extLst>
      <p:ext uri="{BB962C8B-B14F-4D97-AF65-F5344CB8AC3E}">
        <p14:creationId xmlns:p14="http://schemas.microsoft.com/office/powerpoint/2010/main" val="222055157"/>
      </p:ext>
    </p:extLst>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4B4C92F9-379B-4C0E-8385-B16E6D065957}"/>
              </a:ext>
            </a:extLst>
          </p:cNvPr>
          <p:cNvSpPr>
            <a:spLocks noGrp="1"/>
          </p:cNvSpPr>
          <p:nvPr>
            <p:ph type="title"/>
          </p:nvPr>
        </p:nvSpPr>
        <p:spPr/>
        <p:txBody>
          <a:bodyPr>
            <a:normAutofit/>
          </a:bodyPr>
          <a:lstStyle/>
          <a:p>
            <a:r>
              <a:rPr lang="en-US" sz="3200" dirty="0"/>
              <a:t>Direct Evidence of Anticompetitive Effects</a:t>
            </a:r>
          </a:p>
        </p:txBody>
      </p:sp>
      <p:sp>
        <p:nvSpPr>
          <p:cNvPr id="3" name="Content Placeholder 2">
            <a:extLst>
              <a:ext uri="{FF2B5EF4-FFF2-40B4-BE49-F238E27FC236}">
                <a16:creationId xmlns:a16="http://schemas.microsoft.com/office/drawing/2014/main" id="{1FDE4223-0ABD-4F34-9B3B-7B2BCCE985E5}"/>
              </a:ext>
            </a:extLst>
          </p:cNvPr>
          <p:cNvSpPr>
            <a:spLocks noGrp="1"/>
          </p:cNvSpPr>
          <p:nvPr>
            <p:ph idx="1"/>
          </p:nvPr>
        </p:nvSpPr>
        <p:spPr/>
        <p:txBody>
          <a:bodyPr>
            <a:normAutofit fontScale="92500" lnSpcReduction="20000"/>
          </a:bodyPr>
          <a:lstStyle/>
          <a:p>
            <a:r>
              <a:rPr lang="en-US" dirty="0"/>
              <a:t>Traditional approach: circumstantial evidence</a:t>
            </a:r>
          </a:p>
          <a:p>
            <a:pPr lvl="1"/>
            <a:r>
              <a:rPr lang="en-US" dirty="0"/>
              <a:t>Proof of (i) market power plus (ii) nature of conduct permit inference of anticompetitive harms</a:t>
            </a:r>
          </a:p>
          <a:p>
            <a:r>
              <a:rPr lang="en-US" i="1" dirty="0"/>
              <a:t>NCAA </a:t>
            </a:r>
            <a:r>
              <a:rPr lang="en-US" dirty="0"/>
              <a:t>made the point that direct evidence of anticompetitive effects is a substitute for circumstantial evidence</a:t>
            </a:r>
          </a:p>
          <a:p>
            <a:pPr lvl="1"/>
            <a:r>
              <a:rPr lang="en-US" dirty="0"/>
              <a:t>NCAA had direct evidence that price competition was eliminated; and the number of games was reduced </a:t>
            </a:r>
          </a:p>
          <a:p>
            <a:pPr lvl="1"/>
            <a:r>
              <a:rPr lang="en-US" dirty="0"/>
              <a:t>Direct evidence of anticompetitive harms also permits an inference of market power; absent market power, there would be no anticompetitive effects</a:t>
            </a:r>
          </a:p>
          <a:p>
            <a:r>
              <a:rPr lang="en-US" dirty="0"/>
              <a:t>In </a:t>
            </a:r>
            <a:r>
              <a:rPr lang="en-US" i="1" dirty="0"/>
              <a:t>Indiana Federation of Dentists</a:t>
            </a:r>
            <a:r>
              <a:rPr lang="en-US" dirty="0"/>
              <a:t>, the Court similarly embraced direct evidence, even absent proof of market definition and market power</a:t>
            </a:r>
          </a:p>
          <a:p>
            <a:r>
              <a:rPr lang="en-US" dirty="0"/>
              <a:t>This was an important advance to focus on evidence of effects rather than market share and market power </a:t>
            </a:r>
          </a:p>
        </p:txBody>
      </p:sp>
    </p:spTree>
    <p:extLst>
      <p:ext uri="{BB962C8B-B14F-4D97-AF65-F5344CB8AC3E}">
        <p14:creationId xmlns:p14="http://schemas.microsoft.com/office/powerpoint/2010/main" val="2930841133"/>
      </p:ext>
    </p:extLst>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D3710539-BE00-4F9B-B86B-7D143DA35C2E}"/>
              </a:ext>
            </a:extLst>
          </p:cNvPr>
          <p:cNvSpPr>
            <a:spLocks noGrp="1"/>
          </p:cNvSpPr>
          <p:nvPr>
            <p:ph type="title"/>
          </p:nvPr>
        </p:nvSpPr>
        <p:spPr/>
        <p:txBody>
          <a:bodyPr>
            <a:normAutofit fontScale="90000"/>
          </a:bodyPr>
          <a:lstStyle/>
          <a:p>
            <a:r>
              <a:rPr lang="en-US" sz="3200" dirty="0"/>
              <a:t>Supreme Court in Amex (2018): 5-4 Majority Rejected </a:t>
            </a:r>
            <a:br>
              <a:rPr lang="en-US" sz="3200" dirty="0"/>
            </a:br>
            <a:r>
              <a:rPr lang="en-US" sz="3200" i="1" dirty="0"/>
              <a:t>Direct Evidence </a:t>
            </a:r>
            <a:r>
              <a:rPr lang="en-US" sz="3200" dirty="0"/>
              <a:t>to Infer Market Power in Vertical Agreement Cases</a:t>
            </a:r>
          </a:p>
        </p:txBody>
      </p:sp>
      <p:sp>
        <p:nvSpPr>
          <p:cNvPr id="3" name="Content Placeholder 2">
            <a:extLst>
              <a:ext uri="{FF2B5EF4-FFF2-40B4-BE49-F238E27FC236}">
                <a16:creationId xmlns:a16="http://schemas.microsoft.com/office/drawing/2014/main" id="{441D5C5C-0C2B-4E6F-98FE-0CF4F7B8057D}"/>
              </a:ext>
            </a:extLst>
          </p:cNvPr>
          <p:cNvSpPr>
            <a:spLocks noGrp="1"/>
          </p:cNvSpPr>
          <p:nvPr>
            <p:ph idx="1"/>
          </p:nvPr>
        </p:nvSpPr>
        <p:spPr>
          <a:xfrm>
            <a:off x="848360" y="1825625"/>
            <a:ext cx="10515600" cy="4351338"/>
          </a:xfrm>
        </p:spPr>
        <p:txBody>
          <a:bodyPr>
            <a:normAutofit/>
          </a:bodyPr>
          <a:lstStyle/>
          <a:p>
            <a:r>
              <a:rPr lang="en-US" sz="2400" dirty="0"/>
              <a:t>Court accepted sole reliance on direct evidence for “Horizontal Agreement” cases</a:t>
            </a:r>
          </a:p>
          <a:p>
            <a:r>
              <a:rPr lang="en-US" sz="2400" dirty="0"/>
              <a:t>But for “Vertical Agreement” cases, Court demanded circumstantial evidence of market power (i.e., market definition + market share; entry barriers)</a:t>
            </a:r>
          </a:p>
          <a:p>
            <a:r>
              <a:rPr lang="en-US" sz="2400" dirty="0"/>
              <a:t>Why? </a:t>
            </a:r>
          </a:p>
          <a:p>
            <a:pPr lvl="1"/>
            <a:r>
              <a:rPr lang="en-US" sz="2000" dirty="0"/>
              <a:t>Argues that vertical agreements are not presumptively anticompetitive</a:t>
            </a:r>
          </a:p>
          <a:p>
            <a:pPr lvl="1"/>
            <a:r>
              <a:rPr lang="en-US" sz="2000" dirty="0"/>
              <a:t>No anticompetitive harm unless there is market power * </a:t>
            </a:r>
          </a:p>
          <a:p>
            <a:pPr lvl="1"/>
            <a:r>
              <a:rPr lang="en-US" sz="2000" dirty="0"/>
              <a:t>Also may be suggesting that vertical agreements are presumptively procompetitive. </a:t>
            </a:r>
            <a:br>
              <a:rPr lang="en-US" sz="2000" dirty="0"/>
            </a:br>
            <a:r>
              <a:rPr lang="en-US" sz="2000" b="1" i="1" dirty="0">
                <a:solidFill>
                  <a:srgbClr val="C00000"/>
                </a:solidFill>
              </a:rPr>
              <a:t>(But Leegin case cited does not make this presumption (as discussed in Topic 21))</a:t>
            </a:r>
          </a:p>
          <a:p>
            <a:pPr lvl="1"/>
            <a:r>
              <a:rPr lang="en-US" sz="2000" dirty="0"/>
              <a:t>Court apparently feels that courts should place a “thumb on the scale,” even if the thumb is basically unnecessary evidence of anticompetitive effects</a:t>
            </a:r>
          </a:p>
        </p:txBody>
      </p:sp>
      <p:sp>
        <p:nvSpPr>
          <p:cNvPr id="4" name="TextBox 3">
            <a:extLst>
              <a:ext uri="{FF2B5EF4-FFF2-40B4-BE49-F238E27FC236}">
                <a16:creationId xmlns:a16="http://schemas.microsoft.com/office/drawing/2014/main" id="{8F0D8361-9287-44C2-AFBD-A8DF5DBB1140}"/>
              </a:ext>
            </a:extLst>
          </p:cNvPr>
          <p:cNvSpPr txBox="1"/>
          <p:nvPr/>
        </p:nvSpPr>
        <p:spPr>
          <a:xfrm>
            <a:off x="688157" y="5846544"/>
            <a:ext cx="10515600" cy="954107"/>
          </a:xfrm>
          <a:prstGeom prst="rect">
            <a:avLst/>
          </a:prstGeom>
          <a:noFill/>
        </p:spPr>
        <p:txBody>
          <a:bodyPr wrap="square" rtlCol="0">
            <a:spAutoFit/>
          </a:bodyPr>
          <a:lstStyle/>
          <a:p>
            <a:r>
              <a:rPr lang="en-US" dirty="0"/>
              <a:t>*Cited Easterbrook, </a:t>
            </a:r>
            <a:r>
              <a:rPr lang="en-US" i="1" dirty="0"/>
              <a:t>Vertical Arrangements and the Rule of Reason</a:t>
            </a:r>
            <a:r>
              <a:rPr lang="en-US" dirty="0"/>
              <a:t>, 53 Antitrust L. J. 135, 160 (1984) (“[T]he possibly anticompetitive manifestations of vertical arrangements can occur only if there is market power.”).</a:t>
            </a:r>
          </a:p>
          <a:p>
            <a:r>
              <a:rPr lang="en-US" sz="2000" b="1" i="1" dirty="0">
                <a:solidFill>
                  <a:srgbClr val="C00000"/>
                </a:solidFill>
              </a:rPr>
              <a:t>(But Easterbrook embraced direct evidence over circumstantial evidence of market power.)</a:t>
            </a:r>
            <a:endParaRPr lang="en-US" b="1" i="1" dirty="0">
              <a:solidFill>
                <a:srgbClr val="C00000"/>
              </a:solidFill>
            </a:endParaRPr>
          </a:p>
        </p:txBody>
      </p:sp>
    </p:spTree>
    <p:extLst>
      <p:ext uri="{BB962C8B-B14F-4D97-AF65-F5344CB8AC3E}">
        <p14:creationId xmlns:p14="http://schemas.microsoft.com/office/powerpoint/2010/main" val="2783287778"/>
      </p:ext>
    </p:extLst>
  </p:cSld>
  <p:clrMapOvr>
    <a:masterClrMapping/>
  </p:clrMapOvr>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76CFB65C-B390-4624-B791-7D2306E14267}"/>
              </a:ext>
            </a:extLst>
          </p:cNvPr>
          <p:cNvSpPr>
            <a:spLocks noGrp="1"/>
          </p:cNvSpPr>
          <p:nvPr>
            <p:ph type="title"/>
          </p:nvPr>
        </p:nvSpPr>
        <p:spPr>
          <a:xfrm>
            <a:off x="838200" y="242576"/>
            <a:ext cx="10515600" cy="1325563"/>
          </a:xfrm>
        </p:spPr>
        <p:txBody>
          <a:bodyPr>
            <a:normAutofit/>
          </a:bodyPr>
          <a:lstStyle/>
          <a:p>
            <a:r>
              <a:rPr lang="en-US" sz="3200" dirty="0"/>
              <a:t>But This Biased Approach Is a Flawed Step Backwards</a:t>
            </a:r>
          </a:p>
        </p:txBody>
      </p:sp>
      <p:sp>
        <p:nvSpPr>
          <p:cNvPr id="3" name="Content Placeholder 2">
            <a:extLst>
              <a:ext uri="{FF2B5EF4-FFF2-40B4-BE49-F238E27FC236}">
                <a16:creationId xmlns:a16="http://schemas.microsoft.com/office/drawing/2014/main" id="{2045BAF1-4214-4F04-BB58-B670C34E0EBA}"/>
              </a:ext>
            </a:extLst>
          </p:cNvPr>
          <p:cNvSpPr>
            <a:spLocks noGrp="1"/>
          </p:cNvSpPr>
          <p:nvPr>
            <p:ph idx="1"/>
          </p:nvPr>
        </p:nvSpPr>
        <p:spPr>
          <a:xfrm>
            <a:off x="583677" y="1379603"/>
            <a:ext cx="10515600" cy="5319893"/>
          </a:xfrm>
        </p:spPr>
        <p:txBody>
          <a:bodyPr>
            <a:normAutofit fontScale="92500" lnSpcReduction="20000"/>
          </a:bodyPr>
          <a:lstStyle/>
          <a:p>
            <a:pPr>
              <a:lnSpc>
                <a:spcPct val="110000"/>
              </a:lnSpc>
            </a:pPr>
            <a:r>
              <a:rPr lang="en-US" sz="2400" dirty="0"/>
              <a:t>As Justice Breyer’s Dissent observed,</a:t>
            </a:r>
          </a:p>
          <a:p>
            <a:pPr lvl="1">
              <a:lnSpc>
                <a:spcPct val="110000"/>
              </a:lnSpc>
            </a:pPr>
            <a:r>
              <a:rPr lang="en-US" sz="1800" dirty="0"/>
              <a:t>“One critical point that the majority’s argument ignores is that </a:t>
            </a:r>
            <a:r>
              <a:rPr lang="en-US" sz="1800" dirty="0">
                <a:solidFill>
                  <a:srgbClr val="C00000"/>
                </a:solidFill>
              </a:rPr>
              <a:t>proof of actual adverse effects on competition </a:t>
            </a:r>
            <a:r>
              <a:rPr lang="en-US" sz="1800" i="1" dirty="0">
                <a:solidFill>
                  <a:srgbClr val="C00000"/>
                </a:solidFill>
              </a:rPr>
              <a:t>is, a fortiori,</a:t>
            </a:r>
            <a:r>
              <a:rPr lang="en-US" sz="1800" dirty="0">
                <a:solidFill>
                  <a:srgbClr val="C00000"/>
                </a:solidFill>
              </a:rPr>
              <a:t> proof of market power.  </a:t>
            </a:r>
            <a:r>
              <a:rPr lang="en-US" sz="1800" dirty="0"/>
              <a:t>Without such power, the restraints could not have brought about the anticompetitive effects that the plaintiff proved. …” </a:t>
            </a:r>
          </a:p>
          <a:p>
            <a:pPr lvl="1">
              <a:lnSpc>
                <a:spcPct val="110000"/>
              </a:lnSpc>
            </a:pPr>
            <a:r>
              <a:rPr lang="en-US" sz="1800" dirty="0"/>
              <a:t>“There is no reason to require a separate showing of market definition and market power under such circumstances.”</a:t>
            </a:r>
          </a:p>
          <a:p>
            <a:pPr>
              <a:lnSpc>
                <a:spcPct val="110000"/>
              </a:lnSpc>
            </a:pPr>
            <a:r>
              <a:rPr lang="en-US" sz="2400" dirty="0"/>
              <a:t>And as I have observed, it runs against the true core of antitrust*</a:t>
            </a:r>
          </a:p>
          <a:p>
            <a:pPr lvl="1">
              <a:lnSpc>
                <a:spcPct val="110000"/>
              </a:lnSpc>
            </a:pPr>
            <a:r>
              <a:rPr lang="en-US" sz="1800" dirty="0">
                <a:solidFill>
                  <a:srgbClr val="C00000"/>
                </a:solidFill>
              </a:rPr>
              <a:t>“The first principles approach centers on an examination of the competitive effects of the conduct at issue. This is appropriate because competitive effect is the true core of antitrust. </a:t>
            </a:r>
            <a:r>
              <a:rPr lang="en-US" sz="1800" dirty="0"/>
              <a:t>Although market power and market definition have a role in antitrust analysis, their proper roles are as parts of and in reference to the primary evaluation of the alleged anticompetitive conduct and its likely market effects.” </a:t>
            </a:r>
          </a:p>
          <a:p>
            <a:pPr>
              <a:lnSpc>
                <a:spcPct val="110000"/>
              </a:lnSpc>
            </a:pPr>
            <a:r>
              <a:rPr lang="en-US" sz="2400" b="1" i="1" dirty="0">
                <a:solidFill>
                  <a:srgbClr val="C00000"/>
                </a:solidFill>
                <a:highlight>
                  <a:srgbClr val="FFFF00"/>
                </a:highlight>
              </a:rPr>
              <a:t>Fundamental flaw</a:t>
            </a:r>
            <a:r>
              <a:rPr lang="en-US" sz="2400" b="1" i="1" dirty="0">
                <a:solidFill>
                  <a:srgbClr val="C00000"/>
                </a:solidFill>
              </a:rPr>
              <a:t>: if the Court wants to put a thumb on the scale, it should raise the plaintiff’s burden to show harm (</a:t>
            </a:r>
            <a:r>
              <a:rPr lang="en-US" sz="2400" b="1" i="1" dirty="0" err="1">
                <a:solidFill>
                  <a:srgbClr val="C00000"/>
                </a:solidFill>
              </a:rPr>
              <a:t>e.g</a:t>
            </a:r>
            <a:r>
              <a:rPr lang="en-US" sz="2400" b="1" i="1" dirty="0">
                <a:solidFill>
                  <a:srgbClr val="C00000"/>
                </a:solidFill>
              </a:rPr>
              <a:t>, clear evidence standard), not require inferior, repetitive evidence.</a:t>
            </a:r>
          </a:p>
          <a:p>
            <a:pPr>
              <a:lnSpc>
                <a:spcPct val="110000"/>
              </a:lnSpc>
            </a:pPr>
            <a:r>
              <a:rPr lang="en-US" sz="2400" dirty="0"/>
              <a:t>We will discuss other flaws in the </a:t>
            </a:r>
            <a:r>
              <a:rPr lang="en-US" sz="2400" i="1" dirty="0"/>
              <a:t>American Express </a:t>
            </a:r>
            <a:r>
              <a:rPr lang="en-US" sz="2400" dirty="0"/>
              <a:t>opinion in Topic 26</a:t>
            </a:r>
          </a:p>
          <a:p>
            <a:pPr marL="457200" lvl="1" indent="0">
              <a:buNone/>
            </a:pPr>
            <a:endParaRPr lang="en-US" sz="900" dirty="0"/>
          </a:p>
          <a:p>
            <a:pPr marL="457200" lvl="1" indent="0">
              <a:buNone/>
            </a:pPr>
            <a:endParaRPr lang="en-US" sz="900" dirty="0"/>
          </a:p>
          <a:p>
            <a:pPr marL="457200" lvl="1" indent="0">
              <a:buNone/>
            </a:pPr>
            <a:endParaRPr lang="en-US" sz="1200" dirty="0"/>
          </a:p>
          <a:p>
            <a:pPr marL="457200" lvl="1" indent="0">
              <a:buNone/>
            </a:pPr>
            <a:r>
              <a:rPr lang="en-US" sz="1400" dirty="0"/>
              <a:t>*Steven C. Salop, </a:t>
            </a:r>
            <a:r>
              <a:rPr lang="en-US" sz="1400" i="1" dirty="0"/>
              <a:t>The First Principles Approach to Antitrust, Kodak, and Antitrust at the Millennium</a:t>
            </a:r>
            <a:r>
              <a:rPr lang="en-US" sz="1400" dirty="0"/>
              <a:t>, 68 ANTITRUST L.J. 187, 188-89 (2000).</a:t>
            </a:r>
          </a:p>
          <a:p>
            <a:pPr lvl="1"/>
            <a:endParaRPr lang="en-US" sz="900" dirty="0"/>
          </a:p>
        </p:txBody>
      </p:sp>
    </p:spTree>
    <p:extLst>
      <p:ext uri="{BB962C8B-B14F-4D97-AF65-F5344CB8AC3E}">
        <p14:creationId xmlns:p14="http://schemas.microsoft.com/office/powerpoint/2010/main" val="784708079"/>
      </p:ext>
    </p:extLst>
  </p:cSld>
  <p:clrMapOvr>
    <a:masterClrMapping/>
  </p:clrMapOvr>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z="3600" dirty="0"/>
              <a:t>Modern </a:t>
            </a:r>
            <a:r>
              <a:rPr lang="en-US" sz="3200" dirty="0"/>
              <a:t>Challenges</a:t>
            </a:r>
            <a:r>
              <a:rPr lang="en-US" sz="3600" dirty="0"/>
              <a:t>: Casebook Four Case Studies       (pp. 286-94) </a:t>
            </a:r>
          </a:p>
        </p:txBody>
      </p:sp>
      <p:sp>
        <p:nvSpPr>
          <p:cNvPr id="3" name="Content Placeholder 2"/>
          <p:cNvSpPr>
            <a:spLocks noGrp="1"/>
          </p:cNvSpPr>
          <p:nvPr>
            <p:ph sz="half" idx="1"/>
          </p:nvPr>
        </p:nvSpPr>
        <p:spPr>
          <a:xfrm>
            <a:off x="638175" y="1690688"/>
            <a:ext cx="5181600" cy="4351338"/>
          </a:xfrm>
        </p:spPr>
        <p:txBody>
          <a:bodyPr>
            <a:normAutofit lnSpcReduction="10000"/>
          </a:bodyPr>
          <a:lstStyle/>
          <a:p>
            <a:r>
              <a:rPr lang="en-US" b="1" i="1" dirty="0">
                <a:solidFill>
                  <a:srgbClr val="C00000"/>
                </a:solidFill>
              </a:rPr>
              <a:t>Per se or Not</a:t>
            </a:r>
            <a:r>
              <a:rPr lang="en-US" b="1" dirty="0">
                <a:solidFill>
                  <a:srgbClr val="C00000"/>
                </a:solidFill>
              </a:rPr>
              <a:t>?</a:t>
            </a:r>
          </a:p>
          <a:p>
            <a:pPr lvl="1"/>
            <a:r>
              <a:rPr lang="en-US" i="1" dirty="0"/>
              <a:t>In re Sulfuric Acid</a:t>
            </a:r>
            <a:r>
              <a:rPr lang="en-US" dirty="0"/>
              <a:t> (7th Cir. 2012)</a:t>
            </a:r>
          </a:p>
          <a:p>
            <a:pPr lvl="2"/>
            <a:r>
              <a:rPr lang="en-US" dirty="0"/>
              <a:t>Posner’s point: plaintiff apparently gave up too easily</a:t>
            </a:r>
          </a:p>
          <a:p>
            <a:pPr lvl="2"/>
            <a:r>
              <a:rPr lang="en-US" dirty="0"/>
              <a:t>Not clear why</a:t>
            </a:r>
          </a:p>
          <a:p>
            <a:pPr marL="914400" lvl="2" indent="0">
              <a:buNone/>
            </a:pPr>
            <a:endParaRPr lang="en-US" dirty="0"/>
          </a:p>
          <a:p>
            <a:pPr lvl="1"/>
            <a:r>
              <a:rPr lang="en-US" i="1" dirty="0"/>
              <a:t>United States v. Apple </a:t>
            </a:r>
            <a:r>
              <a:rPr lang="en-US" dirty="0"/>
              <a:t>(2d Cir. 2015)</a:t>
            </a:r>
          </a:p>
          <a:p>
            <a:pPr lvl="2"/>
            <a:r>
              <a:rPr lang="en-US" dirty="0"/>
              <a:t>What explains split in the court?</a:t>
            </a:r>
          </a:p>
          <a:p>
            <a:pPr lvl="2"/>
            <a:r>
              <a:rPr lang="en-US" dirty="0"/>
              <a:t>Why were Apple’s “defenses” rejected?</a:t>
            </a:r>
          </a:p>
          <a:p>
            <a:pPr lvl="2"/>
            <a:r>
              <a:rPr lang="en-US" b="1" i="1" dirty="0"/>
              <a:t>To be discussed in next class</a:t>
            </a:r>
          </a:p>
        </p:txBody>
      </p:sp>
      <p:sp>
        <p:nvSpPr>
          <p:cNvPr id="4" name="Content Placeholder 3"/>
          <p:cNvSpPr>
            <a:spLocks noGrp="1"/>
          </p:cNvSpPr>
          <p:nvPr>
            <p:ph sz="half" idx="2"/>
          </p:nvPr>
        </p:nvSpPr>
        <p:spPr>
          <a:xfrm>
            <a:off x="6172200" y="1690688"/>
            <a:ext cx="5181600" cy="4351338"/>
          </a:xfrm>
        </p:spPr>
        <p:txBody>
          <a:bodyPr>
            <a:normAutofit lnSpcReduction="10000"/>
          </a:bodyPr>
          <a:lstStyle/>
          <a:p>
            <a:r>
              <a:rPr lang="en-US" b="1" i="1" dirty="0">
                <a:solidFill>
                  <a:srgbClr val="C00000"/>
                </a:solidFill>
              </a:rPr>
              <a:t>Quick Look or Not</a:t>
            </a:r>
            <a:r>
              <a:rPr lang="en-US" b="1" dirty="0">
                <a:solidFill>
                  <a:srgbClr val="C00000"/>
                </a:solidFill>
              </a:rPr>
              <a:t>?</a:t>
            </a:r>
          </a:p>
          <a:p>
            <a:pPr lvl="1"/>
            <a:r>
              <a:rPr lang="en-US" i="1" dirty="0"/>
              <a:t>CA v. Safeway </a:t>
            </a:r>
            <a:r>
              <a:rPr lang="en-US" dirty="0"/>
              <a:t>(9th Cir. 2011)</a:t>
            </a:r>
          </a:p>
          <a:p>
            <a:pPr lvl="2"/>
            <a:r>
              <a:rPr lang="en-US" dirty="0"/>
              <a:t>What explains split?</a:t>
            </a:r>
          </a:p>
          <a:p>
            <a:pPr lvl="2"/>
            <a:r>
              <a:rPr lang="en-US" dirty="0"/>
              <a:t>Why didn’t California pursue under full </a:t>
            </a:r>
            <a:r>
              <a:rPr lang="en-US" dirty="0" err="1"/>
              <a:t>ROR</a:t>
            </a:r>
            <a:r>
              <a:rPr lang="en-US" dirty="0"/>
              <a:t>?</a:t>
            </a:r>
          </a:p>
          <a:p>
            <a:pPr lvl="2"/>
            <a:r>
              <a:rPr lang="en-US" dirty="0"/>
              <a:t>Why didn’t California allege harm to workers?</a:t>
            </a:r>
          </a:p>
          <a:p>
            <a:pPr lvl="2"/>
            <a:r>
              <a:rPr lang="en-US" b="1" i="1" dirty="0"/>
              <a:t>To be discussed next</a:t>
            </a:r>
          </a:p>
          <a:p>
            <a:pPr lvl="2"/>
            <a:endParaRPr lang="en-US" dirty="0"/>
          </a:p>
          <a:p>
            <a:pPr lvl="1"/>
            <a:r>
              <a:rPr lang="en-US" i="1" dirty="0"/>
              <a:t>In re Southeastern Milk </a:t>
            </a:r>
            <a:r>
              <a:rPr lang="en-US" dirty="0"/>
              <a:t>(6th Cir. 2014)</a:t>
            </a:r>
          </a:p>
          <a:p>
            <a:pPr lvl="2"/>
            <a:r>
              <a:rPr lang="en-US" dirty="0"/>
              <a:t>Why quick look, if not per se?</a:t>
            </a:r>
          </a:p>
          <a:p>
            <a:pPr lvl="2"/>
            <a:r>
              <a:rPr lang="en-US" dirty="0"/>
              <a:t>Note procedural context: Summary judgement </a:t>
            </a:r>
          </a:p>
        </p:txBody>
      </p:sp>
      <p:sp>
        <p:nvSpPr>
          <p:cNvPr id="5" name="Slide Number Placeholder 4"/>
          <p:cNvSpPr>
            <a:spLocks noGrp="1"/>
          </p:cNvSpPr>
          <p:nvPr>
            <p:ph type="sldNum" sz="quarter" idx="12"/>
          </p:nvPr>
        </p:nvSpPr>
        <p:spPr/>
        <p:txBody>
          <a:bodyPr/>
          <a:lstStyle/>
          <a:p>
            <a:pPr>
              <a:defRPr/>
            </a:pPr>
            <a:fld id="{45A3EDE8-7AD7-484A-9986-15AE12E8D39A}" type="slidenum">
              <a:rPr lang="en-US" smtClean="0"/>
              <a:pPr>
                <a:defRPr/>
              </a:pPr>
              <a:t>17</a:t>
            </a:fld>
            <a:endParaRPr lang="en-US"/>
          </a:p>
        </p:txBody>
      </p:sp>
    </p:spTree>
    <p:extLst>
      <p:ext uri="{BB962C8B-B14F-4D97-AF65-F5344CB8AC3E}">
        <p14:creationId xmlns:p14="http://schemas.microsoft.com/office/powerpoint/2010/main" val="3498659283"/>
      </p:ext>
    </p:extLst>
  </p:cSld>
  <p:clrMapOvr>
    <a:masterClrMapping/>
  </p:clrMapOvr>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175708DA-1CAC-40C0-B3CC-BC203B1E5C51}"/>
              </a:ext>
            </a:extLst>
          </p:cNvPr>
          <p:cNvSpPr>
            <a:spLocks noGrp="1"/>
          </p:cNvSpPr>
          <p:nvPr>
            <p:ph type="title"/>
          </p:nvPr>
        </p:nvSpPr>
        <p:spPr>
          <a:xfrm>
            <a:off x="838200" y="365125"/>
            <a:ext cx="10515600" cy="1093805"/>
          </a:xfrm>
        </p:spPr>
        <p:txBody>
          <a:bodyPr>
            <a:normAutofit/>
          </a:bodyPr>
          <a:lstStyle/>
          <a:p>
            <a:r>
              <a:rPr lang="en-US" sz="3200" dirty="0"/>
              <a:t>California v Safeway (9th Cir. 2011): Conduct and Effects</a:t>
            </a:r>
          </a:p>
        </p:txBody>
      </p:sp>
      <p:sp>
        <p:nvSpPr>
          <p:cNvPr id="3" name="Content Placeholder 2">
            <a:extLst>
              <a:ext uri="{FF2B5EF4-FFF2-40B4-BE49-F238E27FC236}">
                <a16:creationId xmlns:a16="http://schemas.microsoft.com/office/drawing/2014/main" id="{7353BCC6-2202-4BB1-9959-FF8F7CCBA205}"/>
              </a:ext>
            </a:extLst>
          </p:cNvPr>
          <p:cNvSpPr>
            <a:spLocks noGrp="1"/>
          </p:cNvSpPr>
          <p:nvPr>
            <p:ph idx="1"/>
          </p:nvPr>
        </p:nvSpPr>
        <p:spPr>
          <a:xfrm>
            <a:off x="645966" y="1324974"/>
            <a:ext cx="7915382" cy="5167901"/>
          </a:xfrm>
        </p:spPr>
        <p:txBody>
          <a:bodyPr>
            <a:normAutofit fontScale="92500" lnSpcReduction="20000"/>
          </a:bodyPr>
          <a:lstStyle/>
          <a:p>
            <a:r>
              <a:rPr lang="en-US" dirty="0"/>
              <a:t>Union “whiplash” strategy</a:t>
            </a:r>
          </a:p>
          <a:p>
            <a:pPr lvl="1"/>
            <a:r>
              <a:rPr lang="en-US" dirty="0"/>
              <a:t>Strike limited number of grocery chains at a time to extract a more favorable settlement</a:t>
            </a:r>
          </a:p>
          <a:p>
            <a:pPr lvl="1"/>
            <a:r>
              <a:rPr lang="en-US" dirty="0"/>
              <a:t>Striking one or two places greater pressure on them to settle since lose customers to rivals </a:t>
            </a:r>
            <a:r>
              <a:rPr lang="en-US" i="1" dirty="0">
                <a:solidFill>
                  <a:srgbClr val="C00000"/>
                </a:solidFill>
              </a:rPr>
              <a:t>(perhaps permanently)</a:t>
            </a:r>
          </a:p>
          <a:p>
            <a:r>
              <a:rPr lang="en-US" dirty="0"/>
              <a:t>Supermarket chains’ counterstrategy agreement </a:t>
            </a:r>
          </a:p>
          <a:p>
            <a:pPr lvl="1"/>
            <a:r>
              <a:rPr lang="en-US" dirty="0"/>
              <a:t>Revenue-sharing Provision (</a:t>
            </a:r>
            <a:r>
              <a:rPr lang="en-US" dirty="0" err="1"/>
              <a:t>RSP</a:t>
            </a:r>
            <a:r>
              <a:rPr lang="en-US" dirty="0"/>
              <a:t>)</a:t>
            </a:r>
          </a:p>
          <a:p>
            <a:pPr lvl="1"/>
            <a:r>
              <a:rPr lang="en-US" dirty="0"/>
              <a:t>Non-struck chains agree to share “excess profits” earned during strike with chain(s) being struck</a:t>
            </a:r>
          </a:p>
          <a:p>
            <a:pPr lvl="1"/>
            <a:r>
              <a:rPr lang="en-US" dirty="0" err="1"/>
              <a:t>RSP</a:t>
            </a:r>
            <a:r>
              <a:rPr lang="en-US" dirty="0"/>
              <a:t> reduces pressure on struck chain to settle quickly</a:t>
            </a:r>
          </a:p>
          <a:p>
            <a:pPr lvl="1"/>
            <a:r>
              <a:rPr lang="en-US" dirty="0" err="1"/>
              <a:t>RSP</a:t>
            </a:r>
            <a:r>
              <a:rPr lang="en-US" dirty="0"/>
              <a:t> reduces incentive of struck firm or others to compete</a:t>
            </a:r>
          </a:p>
          <a:p>
            <a:r>
              <a:rPr lang="en-US" dirty="0"/>
              <a:t>Possible competitive effects</a:t>
            </a:r>
          </a:p>
          <a:p>
            <a:pPr lvl="1"/>
            <a:r>
              <a:rPr lang="en-US" dirty="0"/>
              <a:t>Upstream Wage Effects (labor market)</a:t>
            </a:r>
          </a:p>
          <a:p>
            <a:pPr lvl="2"/>
            <a:r>
              <a:rPr lang="en-US" dirty="0">
                <a:solidFill>
                  <a:srgbClr val="C00000"/>
                </a:solidFill>
              </a:rPr>
              <a:t>Reduces likely wage rates achieved through union negotiations </a:t>
            </a:r>
          </a:p>
          <a:p>
            <a:pPr lvl="1"/>
            <a:r>
              <a:rPr lang="en-US" dirty="0"/>
              <a:t>Downstream Price Effects (grocery market)</a:t>
            </a:r>
          </a:p>
          <a:p>
            <a:pPr lvl="2"/>
            <a:r>
              <a:rPr lang="en-US" dirty="0"/>
              <a:t>Reduces price competition incentives during strike</a:t>
            </a:r>
          </a:p>
          <a:p>
            <a:pPr lvl="2"/>
            <a:r>
              <a:rPr lang="en-US" dirty="0"/>
              <a:t>Prices likely higher as a result</a:t>
            </a:r>
          </a:p>
          <a:p>
            <a:pPr marL="0" indent="0">
              <a:buNone/>
            </a:pPr>
            <a:endParaRPr lang="en-US" dirty="0"/>
          </a:p>
        </p:txBody>
      </p:sp>
      <p:sp>
        <p:nvSpPr>
          <p:cNvPr id="4" name="TextBox 3">
            <a:extLst>
              <a:ext uri="{FF2B5EF4-FFF2-40B4-BE49-F238E27FC236}">
                <a16:creationId xmlns:a16="http://schemas.microsoft.com/office/drawing/2014/main" id="{6D4C2D55-7BCD-49A9-886B-657BE57B1732}"/>
              </a:ext>
            </a:extLst>
          </p:cNvPr>
          <p:cNvSpPr txBox="1"/>
          <p:nvPr/>
        </p:nvSpPr>
        <p:spPr>
          <a:xfrm>
            <a:off x="9274140" y="3429000"/>
            <a:ext cx="2917860" cy="707886"/>
          </a:xfrm>
          <a:prstGeom prst="rect">
            <a:avLst/>
          </a:prstGeom>
          <a:noFill/>
          <a:ln w="28575">
            <a:solidFill>
              <a:srgbClr val="0070C0"/>
            </a:solidFill>
          </a:ln>
        </p:spPr>
        <p:txBody>
          <a:bodyPr wrap="square" rtlCol="0">
            <a:spAutoFit/>
          </a:bodyPr>
          <a:lstStyle/>
          <a:p>
            <a:r>
              <a:rPr lang="en-US" sz="2000" b="1" dirty="0">
                <a:solidFill>
                  <a:srgbClr val="0070C0"/>
                </a:solidFill>
              </a:rPr>
              <a:t>Like Andreas (Lysine) “true-up” agreement</a:t>
            </a:r>
          </a:p>
        </p:txBody>
      </p:sp>
      <p:cxnSp>
        <p:nvCxnSpPr>
          <p:cNvPr id="5" name="Straight Arrow Connector 4">
            <a:extLst>
              <a:ext uri="{FF2B5EF4-FFF2-40B4-BE49-F238E27FC236}">
                <a16:creationId xmlns:a16="http://schemas.microsoft.com/office/drawing/2014/main" id="{7AF10584-F773-41E9-903A-48D0FC2D4DF0}"/>
              </a:ext>
            </a:extLst>
          </p:cNvPr>
          <p:cNvCxnSpPr>
            <a:cxnSpLocks/>
          </p:cNvCxnSpPr>
          <p:nvPr/>
        </p:nvCxnSpPr>
        <p:spPr>
          <a:xfrm flipH="1">
            <a:off x="8084466" y="3782677"/>
            <a:ext cx="1083967" cy="353942"/>
          </a:xfrm>
          <a:prstGeom prst="straightConnector1">
            <a:avLst/>
          </a:prstGeom>
          <a:ln w="38100">
            <a:solidFill>
              <a:srgbClr val="0070C0"/>
            </a:solidFill>
            <a:tailEnd type="triangle"/>
          </a:ln>
        </p:spPr>
        <p:style>
          <a:lnRef idx="1">
            <a:schemeClr val="accent1"/>
          </a:lnRef>
          <a:fillRef idx="0">
            <a:schemeClr val="accent1"/>
          </a:fillRef>
          <a:effectRef idx="0">
            <a:schemeClr val="accent1"/>
          </a:effectRef>
          <a:fontRef idx="minor">
            <a:schemeClr val="tx1"/>
          </a:fontRef>
        </p:style>
      </p:cxnSp>
      <p:sp>
        <p:nvSpPr>
          <p:cNvPr id="6" name="TextBox 5">
            <a:extLst>
              <a:ext uri="{FF2B5EF4-FFF2-40B4-BE49-F238E27FC236}">
                <a16:creationId xmlns:a16="http://schemas.microsoft.com/office/drawing/2014/main" id="{60DBC15A-CA7C-4D92-9BFA-915F2B4C0151}"/>
              </a:ext>
            </a:extLst>
          </p:cNvPr>
          <p:cNvSpPr txBox="1"/>
          <p:nvPr/>
        </p:nvSpPr>
        <p:spPr>
          <a:xfrm>
            <a:off x="9103332" y="4561850"/>
            <a:ext cx="2917860" cy="1015663"/>
          </a:xfrm>
          <a:prstGeom prst="rect">
            <a:avLst/>
          </a:prstGeom>
          <a:noFill/>
          <a:ln w="28575">
            <a:solidFill>
              <a:srgbClr val="0070C0"/>
            </a:solidFill>
          </a:ln>
        </p:spPr>
        <p:txBody>
          <a:bodyPr wrap="square" rtlCol="0">
            <a:spAutoFit/>
          </a:bodyPr>
          <a:lstStyle/>
          <a:p>
            <a:r>
              <a:rPr lang="en-US" sz="2000" b="1" dirty="0">
                <a:solidFill>
                  <a:schemeClr val="accent1"/>
                </a:solidFill>
              </a:rPr>
              <a:t>Is this “good” (i.e., cost reduction) or “bad” (monopsony power)</a:t>
            </a:r>
          </a:p>
        </p:txBody>
      </p:sp>
      <p:cxnSp>
        <p:nvCxnSpPr>
          <p:cNvPr id="7" name="Straight Arrow Connector 6">
            <a:extLst>
              <a:ext uri="{FF2B5EF4-FFF2-40B4-BE49-F238E27FC236}">
                <a16:creationId xmlns:a16="http://schemas.microsoft.com/office/drawing/2014/main" id="{7A02276E-2DE7-4858-A5B7-1808923FDC8E}"/>
              </a:ext>
            </a:extLst>
          </p:cNvPr>
          <p:cNvCxnSpPr>
            <a:cxnSpLocks/>
          </p:cNvCxnSpPr>
          <p:nvPr/>
        </p:nvCxnSpPr>
        <p:spPr>
          <a:xfrm flipH="1">
            <a:off x="7878931" y="4892711"/>
            <a:ext cx="1083967" cy="353942"/>
          </a:xfrm>
          <a:prstGeom prst="straightConnector1">
            <a:avLst/>
          </a:prstGeom>
          <a:ln w="38100">
            <a:solidFill>
              <a:srgbClr val="0070C0"/>
            </a:solidFill>
            <a:tailEnd type="triangle"/>
          </a:ln>
        </p:spPr>
        <p:style>
          <a:lnRef idx="1">
            <a:schemeClr val="accent1"/>
          </a:lnRef>
          <a:fillRef idx="0">
            <a:schemeClr val="accent1"/>
          </a:fillRef>
          <a:effectRef idx="0">
            <a:schemeClr val="accent1"/>
          </a:effectRef>
          <a:fontRef idx="minor">
            <a:schemeClr val="tx1"/>
          </a:fontRef>
        </p:style>
      </p:cxnSp>
    </p:spTree>
    <p:extLst>
      <p:ext uri="{BB962C8B-B14F-4D97-AF65-F5344CB8AC3E}">
        <p14:creationId xmlns:p14="http://schemas.microsoft.com/office/powerpoint/2010/main" val="3958007671"/>
      </p:ext>
    </p:extLst>
  </p:cSld>
  <p:clrMapOvr>
    <a:masterClrMapping/>
  </p:clrMapOvr>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60D9649C-74A3-49BC-9FEE-35B7222BEB36}"/>
              </a:ext>
            </a:extLst>
          </p:cNvPr>
          <p:cNvSpPr>
            <a:spLocks noGrp="1"/>
          </p:cNvSpPr>
          <p:nvPr>
            <p:ph type="title"/>
          </p:nvPr>
        </p:nvSpPr>
        <p:spPr>
          <a:xfrm>
            <a:off x="642991" y="150741"/>
            <a:ext cx="10515600" cy="1325563"/>
          </a:xfrm>
        </p:spPr>
        <p:txBody>
          <a:bodyPr/>
          <a:lstStyle/>
          <a:p>
            <a:r>
              <a:rPr lang="en-US" sz="3200" dirty="0"/>
              <a:t>California </a:t>
            </a:r>
            <a:r>
              <a:rPr lang="en-US" dirty="0"/>
              <a:t>v</a:t>
            </a:r>
            <a:r>
              <a:rPr lang="en-US" sz="3200" dirty="0"/>
              <a:t>. Safeway Litigation</a:t>
            </a:r>
            <a:endParaRPr lang="en-US" dirty="0"/>
          </a:p>
        </p:txBody>
      </p:sp>
      <p:sp>
        <p:nvSpPr>
          <p:cNvPr id="3" name="Content Placeholder 2">
            <a:extLst>
              <a:ext uri="{FF2B5EF4-FFF2-40B4-BE49-F238E27FC236}">
                <a16:creationId xmlns:a16="http://schemas.microsoft.com/office/drawing/2014/main" id="{D299E921-530D-4F14-88C7-C70846E92AEE}"/>
              </a:ext>
            </a:extLst>
          </p:cNvPr>
          <p:cNvSpPr>
            <a:spLocks noGrp="1"/>
          </p:cNvSpPr>
          <p:nvPr>
            <p:ph idx="1"/>
          </p:nvPr>
        </p:nvSpPr>
        <p:spPr>
          <a:xfrm>
            <a:off x="437508" y="1229723"/>
            <a:ext cx="8624299" cy="5376559"/>
          </a:xfrm>
        </p:spPr>
        <p:txBody>
          <a:bodyPr>
            <a:normAutofit fontScale="77500" lnSpcReduction="20000"/>
          </a:bodyPr>
          <a:lstStyle/>
          <a:p>
            <a:r>
              <a:rPr lang="en-US" dirty="0"/>
              <a:t>California AG litigates as “per se” or “quick look” based on harm in downstream grocery market </a:t>
            </a:r>
          </a:p>
          <a:p>
            <a:pPr lvl="1"/>
            <a:r>
              <a:rPr lang="en-US" dirty="0"/>
              <a:t>No attack on monopsony effects – effects likely exempted due to “non-statutory labor exemption” since agreement related to collective bargaining</a:t>
            </a:r>
          </a:p>
          <a:p>
            <a:r>
              <a:rPr lang="en-US" dirty="0"/>
              <a:t>Grocery chains’ arguments</a:t>
            </a:r>
          </a:p>
          <a:p>
            <a:pPr lvl="1"/>
            <a:r>
              <a:rPr lang="en-US" dirty="0"/>
              <a:t>Agreement </a:t>
            </a:r>
            <a:r>
              <a:rPr lang="en-US" i="1" dirty="0"/>
              <a:t>exempted</a:t>
            </a:r>
            <a:r>
              <a:rPr lang="en-US" dirty="0"/>
              <a:t> from antitrust due to “non-statutory labor exemption” </a:t>
            </a:r>
            <a:r>
              <a:rPr lang="en-US" b="1" i="1" dirty="0">
                <a:solidFill>
                  <a:srgbClr val="00B0F0"/>
                </a:solidFill>
              </a:rPr>
              <a:t>(p.189)</a:t>
            </a:r>
          </a:p>
          <a:p>
            <a:pPr lvl="1"/>
            <a:r>
              <a:rPr lang="en-US" dirty="0"/>
              <a:t>Per se/quick look inappropriate – agreement does not violate Sec 1 under rule of reason </a:t>
            </a:r>
          </a:p>
          <a:p>
            <a:r>
              <a:rPr lang="en-US" dirty="0"/>
              <a:t>Courts reject labor law exemption re effects in grocery store market</a:t>
            </a:r>
          </a:p>
          <a:p>
            <a:pPr lvl="1"/>
            <a:r>
              <a:rPr lang="en-US" dirty="0"/>
              <a:t>Agreement focused on downstream grocery market, not solely collective bargaining in labor market </a:t>
            </a:r>
          </a:p>
          <a:p>
            <a:r>
              <a:rPr lang="en-US" dirty="0"/>
              <a:t>Courts: antitrust law</a:t>
            </a:r>
          </a:p>
          <a:p>
            <a:pPr lvl="1"/>
            <a:r>
              <a:rPr lang="en-US" dirty="0"/>
              <a:t>District court requires rule of reason standard</a:t>
            </a:r>
          </a:p>
          <a:p>
            <a:pPr lvl="1"/>
            <a:r>
              <a:rPr lang="en-US" dirty="0"/>
              <a:t>9th Circuit; quick look required; finds for California on summary judgment</a:t>
            </a:r>
          </a:p>
          <a:p>
            <a:pPr lvl="1"/>
            <a:r>
              <a:rPr lang="en-US" dirty="0"/>
              <a:t>9th</a:t>
            </a:r>
            <a:r>
              <a:rPr lang="en-US" baseline="30000" dirty="0"/>
              <a:t> </a:t>
            </a:r>
            <a:r>
              <a:rPr lang="en-US" dirty="0"/>
              <a:t>Circuit </a:t>
            </a:r>
            <a:r>
              <a:rPr lang="en-US" i="1" dirty="0"/>
              <a:t>(</a:t>
            </a:r>
            <a:r>
              <a:rPr lang="en-US" i="1" dirty="0" err="1"/>
              <a:t>en</a:t>
            </a:r>
            <a:r>
              <a:rPr lang="en-US" i="1" dirty="0"/>
              <a:t> banc) </a:t>
            </a:r>
            <a:r>
              <a:rPr lang="en-US" dirty="0"/>
              <a:t>majority rejects quick look and demands full rule of reason standard </a:t>
            </a:r>
          </a:p>
          <a:p>
            <a:r>
              <a:rPr lang="en-US" dirty="0"/>
              <a:t>California AG abandons the case, as it had earlier stipulated that it would, if it lost on </a:t>
            </a:r>
            <a:r>
              <a:rPr lang="en-US" dirty="0" err="1"/>
              <a:t>QL</a:t>
            </a:r>
            <a:r>
              <a:rPr lang="en-US" dirty="0"/>
              <a:t> or per se</a:t>
            </a:r>
          </a:p>
        </p:txBody>
      </p:sp>
      <p:sp>
        <p:nvSpPr>
          <p:cNvPr id="4" name="TextBox 3">
            <a:extLst>
              <a:ext uri="{FF2B5EF4-FFF2-40B4-BE49-F238E27FC236}">
                <a16:creationId xmlns:a16="http://schemas.microsoft.com/office/drawing/2014/main" id="{0572D4BC-257C-43D1-B987-047113344EF0}"/>
              </a:ext>
            </a:extLst>
          </p:cNvPr>
          <p:cNvSpPr txBox="1"/>
          <p:nvPr/>
        </p:nvSpPr>
        <p:spPr>
          <a:xfrm>
            <a:off x="9600313" y="4922352"/>
            <a:ext cx="1979518" cy="1015663"/>
          </a:xfrm>
          <a:prstGeom prst="rect">
            <a:avLst/>
          </a:prstGeom>
          <a:noFill/>
          <a:ln w="28575">
            <a:solidFill>
              <a:srgbClr val="0070C0"/>
            </a:solidFill>
          </a:ln>
        </p:spPr>
        <p:txBody>
          <a:bodyPr wrap="square" rtlCol="0">
            <a:spAutoFit/>
          </a:bodyPr>
          <a:lstStyle/>
          <a:p>
            <a:r>
              <a:rPr lang="en-US" sz="2000" b="1" dirty="0">
                <a:solidFill>
                  <a:schemeClr val="accent1"/>
                </a:solidFill>
              </a:rPr>
              <a:t>Reason for </a:t>
            </a:r>
            <a:br>
              <a:rPr lang="en-US" sz="2000" b="1" dirty="0">
                <a:solidFill>
                  <a:schemeClr val="accent1"/>
                </a:solidFill>
              </a:rPr>
            </a:br>
            <a:r>
              <a:rPr lang="en-US" sz="2000" b="1" dirty="0">
                <a:solidFill>
                  <a:schemeClr val="accent1"/>
                </a:solidFill>
              </a:rPr>
              <a:t>caving unclear to me</a:t>
            </a:r>
          </a:p>
        </p:txBody>
      </p:sp>
      <p:cxnSp>
        <p:nvCxnSpPr>
          <p:cNvPr id="5" name="Straight Arrow Connector 4">
            <a:extLst>
              <a:ext uri="{FF2B5EF4-FFF2-40B4-BE49-F238E27FC236}">
                <a16:creationId xmlns:a16="http://schemas.microsoft.com/office/drawing/2014/main" id="{191B3ED6-A9BC-45F0-8F52-295EB6A04185}"/>
              </a:ext>
            </a:extLst>
          </p:cNvPr>
          <p:cNvCxnSpPr>
            <a:cxnSpLocks/>
          </p:cNvCxnSpPr>
          <p:nvPr/>
        </p:nvCxnSpPr>
        <p:spPr>
          <a:xfrm flipH="1">
            <a:off x="8541285" y="5677806"/>
            <a:ext cx="750804" cy="332128"/>
          </a:xfrm>
          <a:prstGeom prst="straightConnector1">
            <a:avLst/>
          </a:prstGeom>
          <a:ln w="38100">
            <a:solidFill>
              <a:srgbClr val="0070C0"/>
            </a:solidFill>
            <a:tailEnd type="triangle"/>
          </a:ln>
        </p:spPr>
        <p:style>
          <a:lnRef idx="1">
            <a:schemeClr val="accent1"/>
          </a:lnRef>
          <a:fillRef idx="0">
            <a:schemeClr val="accent1"/>
          </a:fillRef>
          <a:effectRef idx="0">
            <a:schemeClr val="accent1"/>
          </a:effectRef>
          <a:fontRef idx="minor">
            <a:schemeClr val="tx1"/>
          </a:fontRef>
        </p:style>
      </p:cxnSp>
    </p:spTree>
    <p:extLst>
      <p:ext uri="{BB962C8B-B14F-4D97-AF65-F5344CB8AC3E}">
        <p14:creationId xmlns:p14="http://schemas.microsoft.com/office/powerpoint/2010/main" val="1327774520"/>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838200" y="267848"/>
            <a:ext cx="10515600" cy="1325563"/>
          </a:xfrm>
        </p:spPr>
        <p:txBody>
          <a:bodyPr>
            <a:normAutofit/>
          </a:bodyPr>
          <a:lstStyle/>
          <a:p>
            <a:r>
              <a:rPr lang="en-US" sz="3200" dirty="0"/>
              <a:t>The Evolution of Section 1 Law: 1890 – Present</a:t>
            </a:r>
          </a:p>
        </p:txBody>
      </p:sp>
      <p:sp>
        <p:nvSpPr>
          <p:cNvPr id="3" name="Content Placeholder 2"/>
          <p:cNvSpPr>
            <a:spLocks noGrp="1"/>
          </p:cNvSpPr>
          <p:nvPr>
            <p:ph idx="1"/>
          </p:nvPr>
        </p:nvSpPr>
        <p:spPr>
          <a:xfrm>
            <a:off x="838200" y="1494883"/>
            <a:ext cx="10515600" cy="5226592"/>
          </a:xfrm>
        </p:spPr>
        <p:txBody>
          <a:bodyPr>
            <a:normAutofit/>
          </a:bodyPr>
          <a:lstStyle/>
          <a:p>
            <a:r>
              <a:rPr lang="en-US" sz="2000" dirty="0">
                <a:solidFill>
                  <a:srgbClr val="C00000"/>
                </a:solidFill>
              </a:rPr>
              <a:t>Phase 1</a:t>
            </a:r>
            <a:r>
              <a:rPr lang="en-US" sz="2000" dirty="0"/>
              <a:t>: The Court develops a conclusive (i.e., irrebuttable) anticompetitive presumption for certain horizontal restraints (</a:t>
            </a:r>
            <a:r>
              <a:rPr lang="en-US" sz="2000" i="1" dirty="0"/>
              <a:t>Trenton Potteries, Socony Vacuum, National Society of Professional Engineers</a:t>
            </a:r>
            <a:r>
              <a:rPr lang="en-US" sz="2000" dirty="0"/>
              <a:t>)</a:t>
            </a:r>
          </a:p>
          <a:p>
            <a:pPr lvl="1"/>
            <a:r>
              <a:rPr lang="en-US" sz="2000" i="1" dirty="0"/>
              <a:t>The per se rule. </a:t>
            </a:r>
          </a:p>
          <a:p>
            <a:pPr lvl="1"/>
            <a:r>
              <a:rPr lang="en-US" sz="2000" i="1" dirty="0"/>
              <a:t>More modern usage is per se “analysis”</a:t>
            </a:r>
            <a:endParaRPr lang="en-US" sz="1800" i="1" dirty="0"/>
          </a:p>
          <a:p>
            <a:r>
              <a:rPr lang="en-US" sz="2000" dirty="0"/>
              <a:t>Phase 2: The Court explains what of factors permit defendants to escape from the per se rule and litigate under the rule of reason </a:t>
            </a:r>
            <a:r>
              <a:rPr lang="en-US" sz="2000" i="1" dirty="0"/>
              <a:t>(BMI, NCAA)</a:t>
            </a:r>
          </a:p>
          <a:p>
            <a:r>
              <a:rPr lang="en-US" sz="2000" dirty="0"/>
              <a:t>Phase 3: The Court develops an abbreviated ROR (“quick look”) decision process for certain conduct, but then suggests that there may be a continuum from a “full” rule of reason to the per se analysis, an “enquiry meet for the case.” </a:t>
            </a:r>
            <a:r>
              <a:rPr lang="en-US" sz="2000" i="1" dirty="0"/>
              <a:t>(NCAA, Calif. Dental Assoc)</a:t>
            </a:r>
          </a:p>
          <a:p>
            <a:r>
              <a:rPr lang="en-US" sz="2000" b="1" dirty="0">
                <a:solidFill>
                  <a:srgbClr val="0070C0"/>
                </a:solidFill>
              </a:rPr>
              <a:t>Phase 4: At the same time, appeals courts adopt a somewhat more structured 3-step decision process (evaluate harm; evaluate benefits; balance to determine net effect) replaces the open-ended CBOT inquiry (</a:t>
            </a:r>
            <a:r>
              <a:rPr lang="en-US" sz="2000" b="1" i="1" dirty="0" err="1">
                <a:solidFill>
                  <a:srgbClr val="0070C0"/>
                </a:solidFill>
              </a:rPr>
              <a:t>RealComp</a:t>
            </a:r>
            <a:r>
              <a:rPr lang="en-US" sz="2000" b="1" i="1" dirty="0">
                <a:solidFill>
                  <a:srgbClr val="0070C0"/>
                </a:solidFill>
              </a:rPr>
              <a:t> II</a:t>
            </a:r>
            <a:r>
              <a:rPr lang="en-US" sz="2000" b="1" dirty="0">
                <a:solidFill>
                  <a:srgbClr val="0070C0"/>
                </a:solidFill>
              </a:rPr>
              <a:t>) </a:t>
            </a:r>
          </a:p>
          <a:p>
            <a:pPr lvl="1"/>
            <a:r>
              <a:rPr lang="en-US" sz="1800" dirty="0"/>
              <a:t>This 3-step process also is applied to Section 2 (</a:t>
            </a:r>
            <a:r>
              <a:rPr lang="en-US" sz="1800" i="1" dirty="0"/>
              <a:t>Microsoft, Meritor) </a:t>
            </a:r>
            <a:r>
              <a:rPr lang="en-US" sz="1800" dirty="0"/>
              <a:t>and mergers (</a:t>
            </a:r>
            <a:r>
              <a:rPr lang="en-US" sz="1800" i="1" dirty="0"/>
              <a:t>Baker Hughes)</a:t>
            </a:r>
            <a:endParaRPr lang="en-US" sz="1800" dirty="0"/>
          </a:p>
        </p:txBody>
      </p:sp>
      <p:sp>
        <p:nvSpPr>
          <p:cNvPr id="4" name="Slide Number Placeholder 3"/>
          <p:cNvSpPr>
            <a:spLocks noGrp="1"/>
          </p:cNvSpPr>
          <p:nvPr>
            <p:ph type="sldNum" sz="quarter" idx="12"/>
          </p:nvPr>
        </p:nvSpPr>
        <p:spPr/>
        <p:txBody>
          <a:bodyPr/>
          <a:lstStyle/>
          <a:p>
            <a:fld id="{99F71A1A-31A9-4FA5-B879-5476ABEEDC5F}" type="slidenum">
              <a:rPr lang="en-US" smtClean="0"/>
              <a:t>2</a:t>
            </a:fld>
            <a:endParaRPr lang="en-US"/>
          </a:p>
        </p:txBody>
      </p:sp>
    </p:spTree>
    <p:extLst>
      <p:ext uri="{BB962C8B-B14F-4D97-AF65-F5344CB8AC3E}">
        <p14:creationId xmlns:p14="http://schemas.microsoft.com/office/powerpoint/2010/main" val="3835746453"/>
      </p:ext>
    </p:extLst>
  </p:cSld>
  <p:clrMapOvr>
    <a:masterClrMapping/>
  </p:clrMapOvr>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0D79E4EC-32A5-4F9B-A3BF-5C3387FF6BDB}"/>
              </a:ext>
            </a:extLst>
          </p:cNvPr>
          <p:cNvSpPr>
            <a:spLocks noGrp="1"/>
          </p:cNvSpPr>
          <p:nvPr>
            <p:ph type="title"/>
          </p:nvPr>
        </p:nvSpPr>
        <p:spPr>
          <a:xfrm>
            <a:off x="838200" y="313754"/>
            <a:ext cx="10515600" cy="1325563"/>
          </a:xfrm>
        </p:spPr>
        <p:txBody>
          <a:bodyPr/>
          <a:lstStyle/>
          <a:p>
            <a:r>
              <a:rPr lang="en-US" dirty="0"/>
              <a:t>9th Cir </a:t>
            </a:r>
            <a:r>
              <a:rPr lang="en-US" i="1" dirty="0"/>
              <a:t>(</a:t>
            </a:r>
            <a:r>
              <a:rPr lang="en-US" i="1" dirty="0" err="1"/>
              <a:t>en</a:t>
            </a:r>
            <a:r>
              <a:rPr lang="en-US" i="1" dirty="0"/>
              <a:t> banc)</a:t>
            </a:r>
            <a:r>
              <a:rPr lang="en-US" dirty="0"/>
              <a:t> Antitrust Reasoning </a:t>
            </a:r>
          </a:p>
        </p:txBody>
      </p:sp>
      <p:sp>
        <p:nvSpPr>
          <p:cNvPr id="3" name="Content Placeholder 2">
            <a:extLst>
              <a:ext uri="{FF2B5EF4-FFF2-40B4-BE49-F238E27FC236}">
                <a16:creationId xmlns:a16="http://schemas.microsoft.com/office/drawing/2014/main" id="{42408E58-7B05-4D40-9A31-0023A55AA8D7}"/>
              </a:ext>
            </a:extLst>
          </p:cNvPr>
          <p:cNvSpPr>
            <a:spLocks noGrp="1"/>
          </p:cNvSpPr>
          <p:nvPr>
            <p:ph idx="1"/>
          </p:nvPr>
        </p:nvSpPr>
        <p:spPr>
          <a:xfrm>
            <a:off x="673813" y="1471682"/>
            <a:ext cx="7366101" cy="5196246"/>
          </a:xfrm>
        </p:spPr>
        <p:txBody>
          <a:bodyPr>
            <a:normAutofit fontScale="85000" lnSpcReduction="10000"/>
          </a:bodyPr>
          <a:lstStyle/>
          <a:p>
            <a:pPr>
              <a:lnSpc>
                <a:spcPct val="110000"/>
              </a:lnSpc>
            </a:pPr>
            <a:r>
              <a:rPr lang="en-US" dirty="0"/>
              <a:t>Majority </a:t>
            </a:r>
            <a:r>
              <a:rPr lang="en-US" sz="2400" b="1" i="1" dirty="0">
                <a:solidFill>
                  <a:srgbClr val="00B0F0"/>
                </a:solidFill>
              </a:rPr>
              <a:t>(p.294)</a:t>
            </a:r>
            <a:endParaRPr lang="en-US" dirty="0"/>
          </a:p>
          <a:p>
            <a:pPr lvl="1">
              <a:lnSpc>
                <a:spcPct val="110000"/>
              </a:lnSpc>
            </a:pPr>
            <a:r>
              <a:rPr lang="en-US" dirty="0"/>
              <a:t>Anticompetitive effects </a:t>
            </a:r>
            <a:r>
              <a:rPr lang="en-US" i="1" dirty="0"/>
              <a:t>“by no means ‘obvious’</a:t>
            </a:r>
            <a:r>
              <a:rPr lang="en-US" dirty="0"/>
              <a:t>; need </a:t>
            </a:r>
            <a:r>
              <a:rPr lang="en-US" dirty="0" err="1"/>
              <a:t>ROR</a:t>
            </a:r>
            <a:r>
              <a:rPr lang="en-US" dirty="0"/>
              <a:t> for more analysis</a:t>
            </a:r>
          </a:p>
          <a:p>
            <a:pPr lvl="1">
              <a:lnSpc>
                <a:spcPct val="110000"/>
              </a:lnSpc>
            </a:pPr>
            <a:r>
              <a:rPr lang="en-US" dirty="0"/>
              <a:t>Not all chains joined, so potentially no impact on competition</a:t>
            </a:r>
          </a:p>
          <a:p>
            <a:pPr lvl="1">
              <a:lnSpc>
                <a:spcPct val="110000"/>
              </a:lnSpc>
            </a:pPr>
            <a:r>
              <a:rPr lang="en-US" dirty="0"/>
              <a:t>May not have eliminated all incentives to compete</a:t>
            </a:r>
          </a:p>
          <a:p>
            <a:pPr lvl="1">
              <a:lnSpc>
                <a:spcPct val="110000"/>
              </a:lnSpc>
            </a:pPr>
            <a:r>
              <a:rPr lang="en-US" dirty="0"/>
              <a:t>Duration was temporary</a:t>
            </a:r>
          </a:p>
          <a:p>
            <a:pPr lvl="1">
              <a:lnSpc>
                <a:spcPct val="110000"/>
              </a:lnSpc>
            </a:pPr>
            <a:r>
              <a:rPr lang="en-US" dirty="0"/>
              <a:t>Agreement might have reduced wage rates by “countervailing power,” which could lead to lower grocery prices</a:t>
            </a:r>
          </a:p>
          <a:p>
            <a:pPr>
              <a:lnSpc>
                <a:spcPct val="110000"/>
              </a:lnSpc>
            </a:pPr>
            <a:r>
              <a:rPr lang="en-US" dirty="0"/>
              <a:t>Dissent </a:t>
            </a:r>
            <a:r>
              <a:rPr lang="en-US" sz="2400" b="1" i="1" dirty="0">
                <a:solidFill>
                  <a:srgbClr val="00B0F0"/>
                </a:solidFill>
              </a:rPr>
              <a:t>(p.294)</a:t>
            </a:r>
            <a:endParaRPr lang="en-US" b="1" i="1" dirty="0">
              <a:solidFill>
                <a:srgbClr val="00B0F0"/>
              </a:solidFill>
            </a:endParaRPr>
          </a:p>
          <a:p>
            <a:pPr lvl="1">
              <a:lnSpc>
                <a:spcPct val="110000"/>
              </a:lnSpc>
            </a:pPr>
            <a:r>
              <a:rPr lang="en-US" i="1" dirty="0"/>
              <a:t>Inherently anticompetitive nature: </a:t>
            </a:r>
            <a:r>
              <a:rPr lang="en-US" dirty="0"/>
              <a:t>adverse impact on downstream competition likely because competition incentives reduced to some extent</a:t>
            </a:r>
          </a:p>
          <a:p>
            <a:pPr lvl="1">
              <a:lnSpc>
                <a:spcPct val="110000"/>
              </a:lnSpc>
            </a:pPr>
            <a:r>
              <a:rPr lang="en-US" dirty="0"/>
              <a:t> Wage reduction argument speculative; Lower wages may not be passed on as lower grocery prices</a:t>
            </a:r>
          </a:p>
        </p:txBody>
      </p:sp>
      <p:sp>
        <p:nvSpPr>
          <p:cNvPr id="4" name="TextBox 3">
            <a:extLst>
              <a:ext uri="{FF2B5EF4-FFF2-40B4-BE49-F238E27FC236}">
                <a16:creationId xmlns:a16="http://schemas.microsoft.com/office/drawing/2014/main" id="{C2D16B97-40DD-4239-8999-2D17D5AB8A5B}"/>
              </a:ext>
            </a:extLst>
          </p:cNvPr>
          <p:cNvSpPr txBox="1"/>
          <p:nvPr/>
        </p:nvSpPr>
        <p:spPr>
          <a:xfrm>
            <a:off x="8970197" y="5607091"/>
            <a:ext cx="2917860" cy="1015663"/>
          </a:xfrm>
          <a:prstGeom prst="rect">
            <a:avLst/>
          </a:prstGeom>
          <a:solidFill>
            <a:srgbClr val="FFC000"/>
          </a:solidFill>
          <a:ln w="28575">
            <a:solidFill>
              <a:srgbClr val="0070C0"/>
            </a:solidFill>
          </a:ln>
        </p:spPr>
        <p:txBody>
          <a:bodyPr wrap="square" rtlCol="0">
            <a:spAutoFit/>
          </a:bodyPr>
          <a:lstStyle/>
          <a:p>
            <a:r>
              <a:rPr lang="en-US" sz="2000" b="1" dirty="0">
                <a:solidFill>
                  <a:srgbClr val="0070C0"/>
                </a:solidFill>
              </a:rPr>
              <a:t>Monopsony tends to raise downstream prices, not lower them.</a:t>
            </a:r>
          </a:p>
        </p:txBody>
      </p:sp>
      <p:cxnSp>
        <p:nvCxnSpPr>
          <p:cNvPr id="5" name="Straight Arrow Connector 4">
            <a:extLst>
              <a:ext uri="{FF2B5EF4-FFF2-40B4-BE49-F238E27FC236}">
                <a16:creationId xmlns:a16="http://schemas.microsoft.com/office/drawing/2014/main" id="{3FF6E5CC-224C-418E-A7C8-EB783C1B3416}"/>
              </a:ext>
            </a:extLst>
          </p:cNvPr>
          <p:cNvCxnSpPr>
            <a:cxnSpLocks/>
          </p:cNvCxnSpPr>
          <p:nvPr/>
        </p:nvCxnSpPr>
        <p:spPr>
          <a:xfrm flipH="1" flipV="1">
            <a:off x="7772786" y="5803290"/>
            <a:ext cx="930283" cy="67470"/>
          </a:xfrm>
          <a:prstGeom prst="straightConnector1">
            <a:avLst/>
          </a:prstGeom>
          <a:ln w="38100">
            <a:solidFill>
              <a:srgbClr val="0070C0"/>
            </a:solidFill>
            <a:tailEnd type="triangle"/>
          </a:ln>
        </p:spPr>
        <p:style>
          <a:lnRef idx="1">
            <a:schemeClr val="accent1"/>
          </a:lnRef>
          <a:fillRef idx="0">
            <a:schemeClr val="accent1"/>
          </a:fillRef>
          <a:effectRef idx="0">
            <a:schemeClr val="accent1"/>
          </a:effectRef>
          <a:fontRef idx="minor">
            <a:schemeClr val="tx1"/>
          </a:fontRef>
        </p:style>
      </p:cxnSp>
      <p:sp>
        <p:nvSpPr>
          <p:cNvPr id="6" name="TextBox 5">
            <a:extLst>
              <a:ext uri="{FF2B5EF4-FFF2-40B4-BE49-F238E27FC236}">
                <a16:creationId xmlns:a16="http://schemas.microsoft.com/office/drawing/2014/main" id="{5A3751BA-F983-4BD9-BFEF-36A1BCE05478}"/>
              </a:ext>
            </a:extLst>
          </p:cNvPr>
          <p:cNvSpPr txBox="1"/>
          <p:nvPr/>
        </p:nvSpPr>
        <p:spPr>
          <a:xfrm>
            <a:off x="8710260" y="3337587"/>
            <a:ext cx="2917860" cy="1938992"/>
          </a:xfrm>
          <a:prstGeom prst="rect">
            <a:avLst/>
          </a:prstGeom>
          <a:solidFill>
            <a:srgbClr val="FFFF00"/>
          </a:solidFill>
          <a:ln w="28575">
            <a:solidFill>
              <a:srgbClr val="0070C0"/>
            </a:solidFill>
          </a:ln>
        </p:spPr>
        <p:txBody>
          <a:bodyPr wrap="square" rtlCol="0">
            <a:spAutoFit/>
          </a:bodyPr>
          <a:lstStyle/>
          <a:p>
            <a:r>
              <a:rPr lang="en-US" sz="2000" b="1" dirty="0">
                <a:solidFill>
                  <a:srgbClr val="0070C0"/>
                </a:solidFill>
              </a:rPr>
              <a:t>Why should this “balancing” of harms to workers vs gains to grocery shoppers be permitted? </a:t>
            </a:r>
            <a:r>
              <a:rPr lang="en-US" sz="2000" b="1" i="1" dirty="0">
                <a:solidFill>
                  <a:srgbClr val="C00000"/>
                </a:solidFill>
              </a:rPr>
              <a:t>(TBD in merger section &amp; AmEx)</a:t>
            </a:r>
          </a:p>
        </p:txBody>
      </p:sp>
      <p:cxnSp>
        <p:nvCxnSpPr>
          <p:cNvPr id="7" name="Straight Arrow Connector 6">
            <a:extLst>
              <a:ext uri="{FF2B5EF4-FFF2-40B4-BE49-F238E27FC236}">
                <a16:creationId xmlns:a16="http://schemas.microsoft.com/office/drawing/2014/main" id="{A2C7DF8C-DA7C-41D3-90B0-CA6785A6FBD3}"/>
              </a:ext>
            </a:extLst>
          </p:cNvPr>
          <p:cNvCxnSpPr>
            <a:cxnSpLocks/>
          </p:cNvCxnSpPr>
          <p:nvPr/>
        </p:nvCxnSpPr>
        <p:spPr>
          <a:xfrm flipH="1" flipV="1">
            <a:off x="7505657" y="4162497"/>
            <a:ext cx="930283" cy="67470"/>
          </a:xfrm>
          <a:prstGeom prst="straightConnector1">
            <a:avLst/>
          </a:prstGeom>
          <a:ln w="38100">
            <a:solidFill>
              <a:srgbClr val="0070C0"/>
            </a:solidFill>
            <a:tailEnd type="triangle"/>
          </a:ln>
        </p:spPr>
        <p:style>
          <a:lnRef idx="1">
            <a:schemeClr val="accent1"/>
          </a:lnRef>
          <a:fillRef idx="0">
            <a:schemeClr val="accent1"/>
          </a:fillRef>
          <a:effectRef idx="0">
            <a:schemeClr val="accent1"/>
          </a:effectRef>
          <a:fontRef idx="minor">
            <a:schemeClr val="tx1"/>
          </a:fontRef>
        </p:style>
      </p:cxnSp>
    </p:spTree>
    <p:extLst>
      <p:ext uri="{BB962C8B-B14F-4D97-AF65-F5344CB8AC3E}">
        <p14:creationId xmlns:p14="http://schemas.microsoft.com/office/powerpoint/2010/main" val="3615405836"/>
      </p:ext>
    </p:extLst>
  </p:cSld>
  <p:clrMapOvr>
    <a:masterClrMapping/>
  </p:clrMapOvr>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r>
              <a:rPr lang="en-US" dirty="0"/>
              <a:t>Why Did the California AG Abandon the Case Rather Than Litigate Under the Rule of Reason? Two Views</a:t>
            </a:r>
          </a:p>
        </p:txBody>
      </p:sp>
      <p:sp>
        <p:nvSpPr>
          <p:cNvPr id="3" name="Content Placeholder 2"/>
          <p:cNvSpPr>
            <a:spLocks noGrp="1"/>
          </p:cNvSpPr>
          <p:nvPr>
            <p:ph idx="1"/>
          </p:nvPr>
        </p:nvSpPr>
        <p:spPr>
          <a:xfrm>
            <a:off x="838200" y="1825625"/>
            <a:ext cx="10095689" cy="4351338"/>
          </a:xfrm>
        </p:spPr>
        <p:txBody>
          <a:bodyPr>
            <a:normAutofit/>
          </a:bodyPr>
          <a:lstStyle/>
          <a:p>
            <a:pPr marL="0" indent="0">
              <a:spcBef>
                <a:spcPts val="600"/>
              </a:spcBef>
              <a:buNone/>
            </a:pPr>
            <a:r>
              <a:rPr lang="en-US" sz="2000" b="1" dirty="0"/>
              <a:t>According to Jeff Levee (Jones Day), who was counsel for Albertson’s and would have been the lead trial lawyer</a:t>
            </a:r>
            <a:r>
              <a:rPr lang="en-US" b="1" dirty="0"/>
              <a:t>: </a:t>
            </a:r>
          </a:p>
          <a:p>
            <a:pPr marL="457200" lvl="1" indent="0">
              <a:spcBef>
                <a:spcPts val="600"/>
              </a:spcBef>
              <a:buNone/>
            </a:pPr>
            <a:r>
              <a:rPr lang="en-US" sz="1800" dirty="0">
                <a:solidFill>
                  <a:srgbClr val="0070C0"/>
                </a:solidFill>
              </a:rPr>
              <a:t>In the district court, the AG was pursuing a per se case but had lost a summary judgment motion on that issue.  So the trial would have been a rule of reason trial, and I think the AG realized that they were going to lose the rule of reason trial because the defense testimony and experts were far better than what the AG had developed.  If the AG had lost a rule of reason trial, they would have had zero chance of persuading the 9</a:t>
            </a:r>
            <a:r>
              <a:rPr lang="en-US" sz="1800" baseline="30000" dirty="0">
                <a:solidFill>
                  <a:srgbClr val="0070C0"/>
                </a:solidFill>
              </a:rPr>
              <a:t>th</a:t>
            </a:r>
            <a:r>
              <a:rPr lang="en-US" sz="1800" dirty="0">
                <a:solidFill>
                  <a:srgbClr val="0070C0"/>
                </a:solidFill>
              </a:rPr>
              <a:t> Circuit that the per se rule had applied.   </a:t>
            </a:r>
          </a:p>
          <a:p>
            <a:pPr marL="457200" lvl="1" indent="0">
              <a:spcBef>
                <a:spcPts val="600"/>
              </a:spcBef>
              <a:buNone/>
            </a:pPr>
            <a:r>
              <a:rPr lang="en-US" sz="1800" dirty="0">
                <a:solidFill>
                  <a:srgbClr val="0070C0"/>
                </a:solidFill>
              </a:rPr>
              <a:t>The defendants were interested in having the 9</a:t>
            </a:r>
            <a:r>
              <a:rPr lang="en-US" sz="1800" baseline="30000" dirty="0">
                <a:solidFill>
                  <a:srgbClr val="0070C0"/>
                </a:solidFill>
              </a:rPr>
              <a:t>th</a:t>
            </a:r>
            <a:r>
              <a:rPr lang="en-US" sz="1800" dirty="0">
                <a:solidFill>
                  <a:srgbClr val="0070C0"/>
                </a:solidFill>
              </a:rPr>
              <a:t> Circuit rule on the non-statutory labor exemption, </a:t>
            </a:r>
            <a:br>
              <a:rPr lang="en-US" sz="1800" dirty="0">
                <a:solidFill>
                  <a:srgbClr val="0070C0"/>
                </a:solidFill>
              </a:rPr>
            </a:br>
            <a:r>
              <a:rPr lang="en-US" sz="1800" dirty="0">
                <a:solidFill>
                  <a:srgbClr val="0070C0"/>
                </a:solidFill>
              </a:rPr>
              <a:t>one of our main affirmative defenses, and we had lost a summary judgment motion on that defense.</a:t>
            </a:r>
          </a:p>
          <a:p>
            <a:pPr marL="457200" lvl="1" indent="0">
              <a:spcBef>
                <a:spcPts val="600"/>
              </a:spcBef>
              <a:buNone/>
            </a:pPr>
            <a:r>
              <a:rPr lang="en-US" sz="1800" dirty="0">
                <a:solidFill>
                  <a:srgbClr val="0070C0"/>
                </a:solidFill>
              </a:rPr>
              <a:t>So the parties settled by agreeing to take those 2 issues to the 9</a:t>
            </a:r>
            <a:r>
              <a:rPr lang="en-US" sz="1800" baseline="30000" dirty="0">
                <a:solidFill>
                  <a:srgbClr val="0070C0"/>
                </a:solidFill>
              </a:rPr>
              <a:t>th</a:t>
            </a:r>
            <a:r>
              <a:rPr lang="en-US" sz="1800" dirty="0">
                <a:solidFill>
                  <a:srgbClr val="0070C0"/>
                </a:solidFill>
              </a:rPr>
              <a:t> Circuit.</a:t>
            </a:r>
          </a:p>
          <a:p>
            <a:pPr marL="0" indent="0">
              <a:spcBef>
                <a:spcPts val="600"/>
              </a:spcBef>
              <a:buNone/>
            </a:pPr>
            <a:endParaRPr lang="en-US" sz="1800" dirty="0">
              <a:solidFill>
                <a:srgbClr val="0070C0"/>
              </a:solidFill>
            </a:endParaRPr>
          </a:p>
          <a:p>
            <a:pPr marL="0" indent="0">
              <a:spcBef>
                <a:spcPts val="600"/>
              </a:spcBef>
              <a:buNone/>
            </a:pPr>
            <a:r>
              <a:rPr lang="en-US" sz="2000" b="1" dirty="0"/>
              <a:t>According to the Calif AG Office </a:t>
            </a:r>
            <a:r>
              <a:rPr lang="en-US" sz="2000" b="1" i="1" dirty="0"/>
              <a:t>(which I heard “third hand”): </a:t>
            </a:r>
          </a:p>
          <a:p>
            <a:pPr marL="457200" lvl="1" indent="0">
              <a:spcBef>
                <a:spcPts val="600"/>
              </a:spcBef>
              <a:buNone/>
            </a:pPr>
            <a:r>
              <a:rPr lang="en-US" sz="1800" dirty="0">
                <a:solidFill>
                  <a:srgbClr val="0070C0"/>
                </a:solidFill>
                <a:effectLst/>
                <a:ea typeface="Times New Roman" panose="02020603050405020304" pitchFamily="18" charset="0"/>
              </a:rPr>
              <a:t>It was a matter of limited resources,  resource allocation, and the high burdens associated with </a:t>
            </a:r>
            <a:r>
              <a:rPr lang="en-US" sz="1800" dirty="0" err="1">
                <a:solidFill>
                  <a:srgbClr val="0070C0"/>
                </a:solidFill>
                <a:effectLst/>
                <a:ea typeface="Times New Roman" panose="02020603050405020304" pitchFamily="18" charset="0"/>
              </a:rPr>
              <a:t>ROR</a:t>
            </a:r>
            <a:r>
              <a:rPr lang="en-US" sz="1800" dirty="0">
                <a:solidFill>
                  <a:srgbClr val="0070C0"/>
                </a:solidFill>
                <a:effectLst/>
                <a:ea typeface="Times New Roman" panose="02020603050405020304" pitchFamily="18" charset="0"/>
              </a:rPr>
              <a:t> cases.</a:t>
            </a:r>
            <a:endParaRPr lang="en-US" sz="1800" dirty="0">
              <a:solidFill>
                <a:srgbClr val="0070C0"/>
              </a:solidFill>
            </a:endParaRPr>
          </a:p>
          <a:p>
            <a:pPr>
              <a:spcBef>
                <a:spcPts val="600"/>
              </a:spcBef>
            </a:pPr>
            <a:endParaRPr lang="en-US" dirty="0"/>
          </a:p>
          <a:p>
            <a:pPr marL="0" indent="0">
              <a:spcBef>
                <a:spcPts val="600"/>
              </a:spcBef>
              <a:buNone/>
            </a:pPr>
            <a:endParaRPr lang="en-US" dirty="0"/>
          </a:p>
        </p:txBody>
      </p:sp>
    </p:spTree>
    <p:extLst>
      <p:ext uri="{BB962C8B-B14F-4D97-AF65-F5344CB8AC3E}">
        <p14:creationId xmlns:p14="http://schemas.microsoft.com/office/powerpoint/2010/main" val="438047576"/>
      </p:ext>
    </p:extLst>
  </p:cSld>
  <p:clrMapOvr>
    <a:masterClrMapping/>
  </p:clrMapOvr>
</p:sld>
</file>

<file path=ppt/slides/slide2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2091A0E1-86FE-460B-823D-6FCD6C21966B}"/>
              </a:ext>
            </a:extLst>
          </p:cNvPr>
          <p:cNvSpPr>
            <a:spLocks noGrp="1"/>
          </p:cNvSpPr>
          <p:nvPr>
            <p:ph type="title"/>
          </p:nvPr>
        </p:nvSpPr>
        <p:spPr/>
        <p:txBody>
          <a:bodyPr>
            <a:normAutofit/>
          </a:bodyPr>
          <a:lstStyle/>
          <a:p>
            <a:r>
              <a:rPr lang="en-US" sz="3200" dirty="0"/>
              <a:t>Concerted Monopsony &amp; Buyer Power</a:t>
            </a:r>
          </a:p>
        </p:txBody>
      </p:sp>
      <p:sp>
        <p:nvSpPr>
          <p:cNvPr id="3" name="Text Placeholder 2">
            <a:extLst>
              <a:ext uri="{FF2B5EF4-FFF2-40B4-BE49-F238E27FC236}">
                <a16:creationId xmlns:a16="http://schemas.microsoft.com/office/drawing/2014/main" id="{99E97029-5E08-48EA-A09C-494766436B63}"/>
              </a:ext>
            </a:extLst>
          </p:cNvPr>
          <p:cNvSpPr>
            <a:spLocks noGrp="1"/>
          </p:cNvSpPr>
          <p:nvPr>
            <p:ph type="body" idx="1"/>
          </p:nvPr>
        </p:nvSpPr>
        <p:spPr/>
        <p:txBody>
          <a:bodyPr/>
          <a:lstStyle/>
          <a:p>
            <a:r>
              <a:rPr lang="en-US" dirty="0"/>
              <a:t> </a:t>
            </a:r>
          </a:p>
        </p:txBody>
      </p:sp>
      <p:sp>
        <p:nvSpPr>
          <p:cNvPr id="4" name="Slide Number Placeholder 3">
            <a:extLst>
              <a:ext uri="{FF2B5EF4-FFF2-40B4-BE49-F238E27FC236}">
                <a16:creationId xmlns:a16="http://schemas.microsoft.com/office/drawing/2014/main" id="{8B11C95B-C298-43AF-94C9-84B8DF2B7C4D}"/>
              </a:ext>
            </a:extLst>
          </p:cNvPr>
          <p:cNvSpPr>
            <a:spLocks noGrp="1"/>
          </p:cNvSpPr>
          <p:nvPr>
            <p:ph type="sldNum" sz="quarter" idx="12"/>
          </p:nvPr>
        </p:nvSpPr>
        <p:spPr/>
        <p:txBody>
          <a:bodyPr/>
          <a:lstStyle/>
          <a:p>
            <a:fld id="{1BE37F07-0D95-4915-A8E7-E59F3F9B8879}" type="slidenum">
              <a:rPr lang="en-US" smtClean="0"/>
              <a:t>22</a:t>
            </a:fld>
            <a:endParaRPr lang="en-US"/>
          </a:p>
        </p:txBody>
      </p:sp>
    </p:spTree>
    <p:extLst>
      <p:ext uri="{BB962C8B-B14F-4D97-AF65-F5344CB8AC3E}">
        <p14:creationId xmlns:p14="http://schemas.microsoft.com/office/powerpoint/2010/main" val="2111875381"/>
      </p:ext>
    </p:extLst>
  </p:cSld>
  <p:clrMapOvr>
    <a:masterClrMapping/>
  </p:clrMapOvr>
</p:sld>
</file>

<file path=ppt/slides/slide2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75087611-AAC8-48F6-A807-78B091DD71F6}"/>
              </a:ext>
            </a:extLst>
          </p:cNvPr>
          <p:cNvSpPr>
            <a:spLocks noGrp="1"/>
          </p:cNvSpPr>
          <p:nvPr>
            <p:ph type="title"/>
          </p:nvPr>
        </p:nvSpPr>
        <p:spPr/>
        <p:txBody>
          <a:bodyPr/>
          <a:lstStyle/>
          <a:p>
            <a:r>
              <a:rPr lang="en-US" dirty="0"/>
              <a:t>Monopsony Power: Introduction</a:t>
            </a:r>
          </a:p>
        </p:txBody>
      </p:sp>
      <p:sp>
        <p:nvSpPr>
          <p:cNvPr id="3" name="Content Placeholder 2">
            <a:extLst>
              <a:ext uri="{FF2B5EF4-FFF2-40B4-BE49-F238E27FC236}">
                <a16:creationId xmlns:a16="http://schemas.microsoft.com/office/drawing/2014/main" id="{30375496-B220-4749-842C-8C7A3BB12A6D}"/>
              </a:ext>
            </a:extLst>
          </p:cNvPr>
          <p:cNvSpPr>
            <a:spLocks noGrp="1"/>
          </p:cNvSpPr>
          <p:nvPr>
            <p:ph idx="1"/>
          </p:nvPr>
        </p:nvSpPr>
        <p:spPr>
          <a:xfrm>
            <a:off x="735458" y="1414461"/>
            <a:ext cx="10515600" cy="5307014"/>
          </a:xfrm>
        </p:spPr>
        <p:txBody>
          <a:bodyPr>
            <a:normAutofit fontScale="70000" lnSpcReduction="20000"/>
          </a:bodyPr>
          <a:lstStyle/>
          <a:p>
            <a:pPr>
              <a:lnSpc>
                <a:spcPct val="110000"/>
              </a:lnSpc>
            </a:pPr>
            <a:r>
              <a:rPr lang="en-US" dirty="0"/>
              <a:t>Monopsony power is the mirror image of market power</a:t>
            </a:r>
          </a:p>
          <a:p>
            <a:pPr lvl="1">
              <a:lnSpc>
                <a:spcPct val="110000"/>
              </a:lnSpc>
            </a:pPr>
            <a:r>
              <a:rPr lang="en-US" dirty="0"/>
              <a:t>A buyer (or group of buyers) </a:t>
            </a:r>
            <a:r>
              <a:rPr lang="en-US" i="1" dirty="0"/>
              <a:t>restricts purchases </a:t>
            </a:r>
            <a:r>
              <a:rPr lang="en-US" dirty="0"/>
              <a:t>of an input, which tends to </a:t>
            </a:r>
            <a:r>
              <a:rPr lang="en-US" i="1" dirty="0"/>
              <a:t>drive down </a:t>
            </a:r>
            <a:r>
              <a:rPr lang="en-US" dirty="0"/>
              <a:t>the input price, thereby harming input sellers</a:t>
            </a:r>
          </a:p>
          <a:p>
            <a:pPr>
              <a:lnSpc>
                <a:spcPct val="110000"/>
              </a:lnSpc>
            </a:pPr>
            <a:r>
              <a:rPr lang="en-US" dirty="0"/>
              <a:t>Buyer cartels </a:t>
            </a:r>
            <a:r>
              <a:rPr lang="en-US" i="1" dirty="0"/>
              <a:t>(concerted monopsony) </a:t>
            </a:r>
            <a:r>
              <a:rPr lang="en-US" dirty="0"/>
              <a:t>are per se illegal</a:t>
            </a:r>
          </a:p>
          <a:p>
            <a:pPr lvl="1">
              <a:lnSpc>
                <a:spcPct val="110000"/>
              </a:lnSpc>
            </a:pPr>
            <a:r>
              <a:rPr lang="en-US" i="1" dirty="0"/>
              <a:t>Mandeville Farms </a:t>
            </a:r>
            <a:r>
              <a:rPr lang="en-US" dirty="0"/>
              <a:t>(1947): sugar refiners collude to reduce the price paid to sugar beet farmers </a:t>
            </a:r>
          </a:p>
          <a:p>
            <a:pPr>
              <a:lnSpc>
                <a:spcPct val="110000"/>
              </a:lnSpc>
            </a:pPr>
            <a:r>
              <a:rPr lang="en-US" dirty="0"/>
              <a:t>Examples</a:t>
            </a:r>
          </a:p>
          <a:p>
            <a:pPr lvl="1">
              <a:lnSpc>
                <a:spcPct val="110000"/>
              </a:lnSpc>
            </a:pPr>
            <a:r>
              <a:rPr lang="en-US" b="1" dirty="0"/>
              <a:t>NCAA limits on the compensation paid to student athletes </a:t>
            </a:r>
            <a:r>
              <a:rPr lang="en-US" b="1" i="1" dirty="0"/>
              <a:t>(NCAA v. Alston)</a:t>
            </a:r>
          </a:p>
          <a:p>
            <a:pPr lvl="1">
              <a:lnSpc>
                <a:spcPct val="110000"/>
              </a:lnSpc>
            </a:pPr>
            <a:r>
              <a:rPr lang="en-US" dirty="0"/>
              <a:t>Colluding chicken processors collude to drive down the price of chickens paid to farmers</a:t>
            </a:r>
          </a:p>
          <a:p>
            <a:pPr lvl="1">
              <a:lnSpc>
                <a:spcPct val="110000"/>
              </a:lnSpc>
            </a:pPr>
            <a:r>
              <a:rPr lang="en-US" dirty="0"/>
              <a:t>Colluding hospitals drive down nurses’ salaries</a:t>
            </a:r>
          </a:p>
          <a:p>
            <a:pPr lvl="1">
              <a:lnSpc>
                <a:spcPct val="110000"/>
              </a:lnSpc>
            </a:pPr>
            <a:r>
              <a:rPr lang="en-US" dirty="0"/>
              <a:t>Apple, Google and others agree not to “poach” each others’ engineers</a:t>
            </a:r>
          </a:p>
          <a:p>
            <a:pPr lvl="1">
              <a:lnSpc>
                <a:spcPct val="110000"/>
              </a:lnSpc>
            </a:pPr>
            <a:r>
              <a:rPr lang="en-US" dirty="0"/>
              <a:t>Monopoly hospital in a rural area; coal mining company town</a:t>
            </a:r>
          </a:p>
          <a:p>
            <a:pPr>
              <a:lnSpc>
                <a:spcPct val="110000"/>
              </a:lnSpc>
            </a:pPr>
            <a:r>
              <a:rPr lang="en-US" dirty="0"/>
              <a:t>Monopsony also normally harms downstream consumers of products sold by the monopolists</a:t>
            </a:r>
          </a:p>
          <a:p>
            <a:pPr lvl="1">
              <a:lnSpc>
                <a:spcPct val="110000"/>
              </a:lnSpc>
            </a:pPr>
            <a:r>
              <a:rPr lang="en-US" dirty="0"/>
              <a:t>Why? Reduction in input purchases lead to reduced output produced, thereby pushing up downstream prices</a:t>
            </a:r>
          </a:p>
          <a:p>
            <a:pPr lvl="1">
              <a:lnSpc>
                <a:spcPct val="110000"/>
              </a:lnSpc>
            </a:pPr>
            <a:r>
              <a:rPr lang="en-US" dirty="0"/>
              <a:t>Lower input price is NOT passed on.  Just the opposite</a:t>
            </a:r>
          </a:p>
        </p:txBody>
      </p:sp>
      <p:sp>
        <p:nvSpPr>
          <p:cNvPr id="4" name="Slide Number Placeholder 3">
            <a:extLst>
              <a:ext uri="{FF2B5EF4-FFF2-40B4-BE49-F238E27FC236}">
                <a16:creationId xmlns:a16="http://schemas.microsoft.com/office/drawing/2014/main" id="{0725BC2C-B72F-4822-BD28-903E75F46F78}"/>
              </a:ext>
            </a:extLst>
          </p:cNvPr>
          <p:cNvSpPr>
            <a:spLocks noGrp="1"/>
          </p:cNvSpPr>
          <p:nvPr>
            <p:ph type="sldNum" sz="quarter" idx="12"/>
          </p:nvPr>
        </p:nvSpPr>
        <p:spPr/>
        <p:txBody>
          <a:bodyPr/>
          <a:lstStyle/>
          <a:p>
            <a:fld id="{1BE37F07-0D95-4915-A8E7-E59F3F9B8879}" type="slidenum">
              <a:rPr lang="en-US" smtClean="0"/>
              <a:t>23</a:t>
            </a:fld>
            <a:endParaRPr lang="en-US"/>
          </a:p>
        </p:txBody>
      </p:sp>
    </p:spTree>
    <p:extLst>
      <p:ext uri="{BB962C8B-B14F-4D97-AF65-F5344CB8AC3E}">
        <p14:creationId xmlns:p14="http://schemas.microsoft.com/office/powerpoint/2010/main" val="3244880636"/>
      </p:ext>
    </p:extLst>
  </p:cSld>
  <p:clrMapOvr>
    <a:masterClrMapping/>
  </p:clrMapOvr>
</p:sld>
</file>

<file path=ppt/slides/slide2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9394" name="Rectangle 2"/>
          <p:cNvSpPr>
            <a:spLocks noGrp="1" noChangeArrowheads="1"/>
          </p:cNvSpPr>
          <p:nvPr>
            <p:ph type="title"/>
          </p:nvPr>
        </p:nvSpPr>
        <p:spPr>
          <a:xfrm>
            <a:off x="1447800" y="274638"/>
            <a:ext cx="8763000" cy="1143000"/>
          </a:xfrm>
        </p:spPr>
        <p:txBody>
          <a:bodyPr>
            <a:normAutofit/>
          </a:bodyPr>
          <a:lstStyle/>
          <a:p>
            <a:r>
              <a:rPr lang="en-US" altLang="en-US" sz="3200" dirty="0"/>
              <a:t>Basic Monopsony Diagram</a:t>
            </a:r>
            <a:br>
              <a:rPr lang="en-US" altLang="en-US" sz="3200" dirty="0"/>
            </a:br>
            <a:endParaRPr lang="en-US" altLang="en-US" sz="3200" dirty="0"/>
          </a:p>
        </p:txBody>
      </p:sp>
      <p:sp>
        <p:nvSpPr>
          <p:cNvPr id="59395" name="Line 3"/>
          <p:cNvSpPr>
            <a:spLocks noChangeShapeType="1"/>
          </p:cNvSpPr>
          <p:nvPr/>
        </p:nvSpPr>
        <p:spPr bwMode="auto">
          <a:xfrm>
            <a:off x="3124200" y="1828800"/>
            <a:ext cx="0" cy="4343400"/>
          </a:xfrm>
          <a:prstGeom prst="line">
            <a:avLst/>
          </a:prstGeom>
          <a:noFill/>
          <a:ln w="57150">
            <a:solidFill>
              <a:schemeClr val="tx1"/>
            </a:solidFill>
            <a:round/>
            <a:headEnd/>
            <a:tailEn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a:lstStyle/>
          <a:p>
            <a:endParaRPr lang="en-US"/>
          </a:p>
        </p:txBody>
      </p:sp>
      <p:sp>
        <p:nvSpPr>
          <p:cNvPr id="59396" name="Line 4"/>
          <p:cNvSpPr>
            <a:spLocks noChangeShapeType="1"/>
          </p:cNvSpPr>
          <p:nvPr/>
        </p:nvSpPr>
        <p:spPr bwMode="auto">
          <a:xfrm>
            <a:off x="3124200" y="6172200"/>
            <a:ext cx="5562600" cy="0"/>
          </a:xfrm>
          <a:prstGeom prst="line">
            <a:avLst/>
          </a:prstGeom>
          <a:noFill/>
          <a:ln w="28575">
            <a:solidFill>
              <a:schemeClr val="tx1"/>
            </a:solidFill>
            <a:round/>
            <a:headEnd/>
            <a:tailEn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a:lstStyle/>
          <a:p>
            <a:endParaRPr lang="en-US"/>
          </a:p>
        </p:txBody>
      </p:sp>
      <p:sp>
        <p:nvSpPr>
          <p:cNvPr id="59397" name="Line 5"/>
          <p:cNvSpPr>
            <a:spLocks noChangeShapeType="1"/>
          </p:cNvSpPr>
          <p:nvPr/>
        </p:nvSpPr>
        <p:spPr bwMode="auto">
          <a:xfrm flipV="1">
            <a:off x="3124200" y="2438400"/>
            <a:ext cx="4876800" cy="2819400"/>
          </a:xfrm>
          <a:prstGeom prst="line">
            <a:avLst/>
          </a:prstGeom>
          <a:noFill/>
          <a:ln w="76200">
            <a:solidFill>
              <a:srgbClr val="0070C0"/>
            </a:solidFill>
            <a:round/>
            <a:headEnd/>
            <a:tailEn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a:lstStyle/>
          <a:p>
            <a:endParaRPr lang="en-US" dirty="0"/>
          </a:p>
        </p:txBody>
      </p:sp>
      <p:sp>
        <p:nvSpPr>
          <p:cNvPr id="59409" name="Text Box 17"/>
          <p:cNvSpPr txBox="1">
            <a:spLocks noChangeArrowheads="1"/>
          </p:cNvSpPr>
          <p:nvPr/>
        </p:nvSpPr>
        <p:spPr bwMode="auto">
          <a:xfrm>
            <a:off x="8066926" y="2133601"/>
            <a:ext cx="1447800" cy="954107"/>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spAutoFit/>
          </a:bodyPr>
          <a:lstStyle/>
          <a:p>
            <a:pPr>
              <a:spcBef>
                <a:spcPct val="50000"/>
              </a:spcBef>
            </a:pPr>
            <a:r>
              <a:rPr lang="en-US" altLang="en-US" sz="2800" dirty="0">
                <a:solidFill>
                  <a:srgbClr val="0070C0"/>
                </a:solidFill>
                <a:latin typeface="Arial" pitchFamily="34" charset="0"/>
              </a:rPr>
              <a:t>Labor Supply</a:t>
            </a:r>
            <a:endParaRPr lang="en-US" altLang="en-US" sz="2800" baseline="-25000" dirty="0">
              <a:solidFill>
                <a:srgbClr val="0070C0"/>
              </a:solidFill>
              <a:latin typeface="Arial" pitchFamily="34" charset="0"/>
            </a:endParaRPr>
          </a:p>
        </p:txBody>
      </p:sp>
      <p:sp>
        <p:nvSpPr>
          <p:cNvPr id="59410" name="Line 18"/>
          <p:cNvSpPr>
            <a:spLocks noChangeShapeType="1"/>
          </p:cNvSpPr>
          <p:nvPr/>
        </p:nvSpPr>
        <p:spPr bwMode="auto">
          <a:xfrm>
            <a:off x="3886200" y="1524000"/>
            <a:ext cx="4419600" cy="3581400"/>
          </a:xfrm>
          <a:prstGeom prst="line">
            <a:avLst/>
          </a:prstGeom>
          <a:noFill/>
          <a:ln w="76200">
            <a:solidFill>
              <a:schemeClr val="accent2"/>
            </a:solidFill>
            <a:round/>
            <a:headEnd/>
            <a:tailEn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n-US"/>
          </a:p>
        </p:txBody>
      </p:sp>
      <p:sp>
        <p:nvSpPr>
          <p:cNvPr id="59411" name="Text Box 19"/>
          <p:cNvSpPr txBox="1">
            <a:spLocks noChangeArrowheads="1"/>
          </p:cNvSpPr>
          <p:nvPr/>
        </p:nvSpPr>
        <p:spPr bwMode="auto">
          <a:xfrm>
            <a:off x="8496024" y="4780746"/>
            <a:ext cx="2743189" cy="954107"/>
          </a:xfrm>
          <a:prstGeom prst="rect">
            <a:avLst/>
          </a:prstGeom>
          <a:noFill/>
          <a:ln>
            <a:noFill/>
          </a:ln>
          <a:effectLst/>
          <a:extLst>
            <a:ext uri="{909E8E84-426E-40DD-AFC4-6F175D3DCCD1}">
              <a14:hiddenFill xmlns:a14="http://schemas.microsoft.com/office/drawing/2010/main">
                <a:solidFill>
                  <a:schemeClr val="hlink"/>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square">
            <a:spAutoFit/>
          </a:bodyPr>
          <a:lstStyle/>
          <a:p>
            <a:pPr>
              <a:spcBef>
                <a:spcPct val="50000"/>
              </a:spcBef>
            </a:pPr>
            <a:r>
              <a:rPr lang="en-US" altLang="en-US" sz="2800" dirty="0">
                <a:solidFill>
                  <a:schemeClr val="accent2"/>
                </a:solidFill>
                <a:latin typeface="Arial" pitchFamily="34" charset="0"/>
              </a:rPr>
              <a:t>Demand for labor</a:t>
            </a:r>
          </a:p>
        </p:txBody>
      </p:sp>
      <p:sp>
        <p:nvSpPr>
          <p:cNvPr id="19" name="Text Box 8"/>
          <p:cNvSpPr txBox="1">
            <a:spLocks noChangeArrowheads="1"/>
          </p:cNvSpPr>
          <p:nvPr/>
        </p:nvSpPr>
        <p:spPr bwMode="auto">
          <a:xfrm>
            <a:off x="2220510" y="3166794"/>
            <a:ext cx="776164" cy="52322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square">
            <a:spAutoFit/>
          </a:bodyPr>
          <a:lstStyle/>
          <a:p>
            <a:pPr>
              <a:spcBef>
                <a:spcPct val="50000"/>
              </a:spcBef>
            </a:pPr>
            <a:r>
              <a:rPr lang="en-US" altLang="en-US" sz="2800" dirty="0" err="1">
                <a:solidFill>
                  <a:srgbClr val="00B050"/>
                </a:solidFill>
                <a:latin typeface="Arial" pitchFamily="34" charset="0"/>
              </a:rPr>
              <a:t>W</a:t>
            </a:r>
            <a:r>
              <a:rPr lang="en-US" altLang="en-US" sz="2800" baseline="-25000" dirty="0" err="1">
                <a:solidFill>
                  <a:srgbClr val="00B050"/>
                </a:solidFill>
                <a:latin typeface="Arial" pitchFamily="34" charset="0"/>
              </a:rPr>
              <a:t>c</a:t>
            </a:r>
            <a:endParaRPr lang="en-US" altLang="en-US" sz="2800" baseline="-25000" dirty="0">
              <a:solidFill>
                <a:srgbClr val="00B050"/>
              </a:solidFill>
              <a:latin typeface="Arial" pitchFamily="34" charset="0"/>
            </a:endParaRPr>
          </a:p>
        </p:txBody>
      </p:sp>
      <p:sp>
        <p:nvSpPr>
          <p:cNvPr id="20" name="Text Box 9"/>
          <p:cNvSpPr txBox="1">
            <a:spLocks noChangeArrowheads="1"/>
          </p:cNvSpPr>
          <p:nvPr/>
        </p:nvSpPr>
        <p:spPr bwMode="auto">
          <a:xfrm>
            <a:off x="5929449" y="6172201"/>
            <a:ext cx="990600" cy="519113"/>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spAutoFit/>
          </a:bodyPr>
          <a:lstStyle/>
          <a:p>
            <a:pPr>
              <a:spcBef>
                <a:spcPct val="50000"/>
              </a:spcBef>
            </a:pPr>
            <a:r>
              <a:rPr lang="en-US" altLang="en-US" sz="2800" dirty="0">
                <a:solidFill>
                  <a:srgbClr val="00B050"/>
                </a:solidFill>
                <a:latin typeface="Arial" pitchFamily="34" charset="0"/>
              </a:rPr>
              <a:t>N</a:t>
            </a:r>
            <a:r>
              <a:rPr lang="en-US" altLang="en-US" sz="2800" baseline="-25000" dirty="0">
                <a:solidFill>
                  <a:srgbClr val="00B050"/>
                </a:solidFill>
                <a:latin typeface="Arial" pitchFamily="34" charset="0"/>
              </a:rPr>
              <a:t>c</a:t>
            </a:r>
          </a:p>
        </p:txBody>
      </p:sp>
      <p:sp>
        <p:nvSpPr>
          <p:cNvPr id="21" name="Line 24"/>
          <p:cNvSpPr>
            <a:spLocks noChangeShapeType="1"/>
          </p:cNvSpPr>
          <p:nvPr/>
        </p:nvSpPr>
        <p:spPr bwMode="auto">
          <a:xfrm>
            <a:off x="6248400" y="3541599"/>
            <a:ext cx="0" cy="2511973"/>
          </a:xfrm>
          <a:prstGeom prst="line">
            <a:avLst/>
          </a:prstGeom>
          <a:noFill/>
          <a:ln w="28575">
            <a:solidFill>
              <a:schemeClr val="tx1"/>
            </a:solidFill>
            <a:prstDash val="dash"/>
            <a:round/>
            <a:headEnd/>
            <a:tailEn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n-US"/>
          </a:p>
        </p:txBody>
      </p:sp>
      <p:sp>
        <p:nvSpPr>
          <p:cNvPr id="23" name="Text Box 9"/>
          <p:cNvSpPr txBox="1">
            <a:spLocks noChangeArrowheads="1"/>
          </p:cNvSpPr>
          <p:nvPr/>
        </p:nvSpPr>
        <p:spPr bwMode="auto">
          <a:xfrm>
            <a:off x="5066210" y="6116660"/>
            <a:ext cx="990600" cy="519113"/>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spAutoFit/>
          </a:bodyPr>
          <a:lstStyle/>
          <a:p>
            <a:pPr>
              <a:spcBef>
                <a:spcPct val="50000"/>
              </a:spcBef>
            </a:pPr>
            <a:r>
              <a:rPr lang="en-US" altLang="en-US" sz="2800" dirty="0">
                <a:solidFill>
                  <a:srgbClr val="C00000"/>
                </a:solidFill>
                <a:latin typeface="Arial" pitchFamily="34" charset="0"/>
              </a:rPr>
              <a:t>N</a:t>
            </a:r>
            <a:r>
              <a:rPr lang="en-US" altLang="en-US" sz="2800" baseline="-25000" dirty="0">
                <a:solidFill>
                  <a:srgbClr val="C00000"/>
                </a:solidFill>
                <a:latin typeface="Arial" pitchFamily="34" charset="0"/>
              </a:rPr>
              <a:t>m</a:t>
            </a:r>
          </a:p>
        </p:txBody>
      </p:sp>
      <p:sp>
        <p:nvSpPr>
          <p:cNvPr id="24" name="Line 24"/>
          <p:cNvSpPr>
            <a:spLocks noChangeShapeType="1"/>
          </p:cNvSpPr>
          <p:nvPr/>
        </p:nvSpPr>
        <p:spPr bwMode="auto">
          <a:xfrm flipH="1">
            <a:off x="5333998" y="3962400"/>
            <a:ext cx="37827" cy="2078059"/>
          </a:xfrm>
          <a:prstGeom prst="line">
            <a:avLst/>
          </a:prstGeom>
          <a:noFill/>
          <a:ln w="28575">
            <a:solidFill>
              <a:schemeClr val="tx1"/>
            </a:solidFill>
            <a:prstDash val="sysDash"/>
            <a:round/>
            <a:headEnd/>
            <a:tailEn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n-US"/>
          </a:p>
        </p:txBody>
      </p:sp>
      <p:sp>
        <p:nvSpPr>
          <p:cNvPr id="22" name="Text Box 8"/>
          <p:cNvSpPr txBox="1">
            <a:spLocks noChangeArrowheads="1"/>
          </p:cNvSpPr>
          <p:nvPr/>
        </p:nvSpPr>
        <p:spPr bwMode="auto">
          <a:xfrm>
            <a:off x="2247628" y="3690014"/>
            <a:ext cx="830037" cy="52322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square">
            <a:spAutoFit/>
          </a:bodyPr>
          <a:lstStyle/>
          <a:p>
            <a:pPr>
              <a:spcBef>
                <a:spcPct val="50000"/>
              </a:spcBef>
            </a:pPr>
            <a:r>
              <a:rPr lang="en-US" altLang="en-US" sz="2800" dirty="0">
                <a:solidFill>
                  <a:srgbClr val="C00000"/>
                </a:solidFill>
                <a:latin typeface="Arial" pitchFamily="34" charset="0"/>
              </a:rPr>
              <a:t>W</a:t>
            </a:r>
            <a:r>
              <a:rPr lang="en-US" altLang="en-US" sz="2800" baseline="-25000" dirty="0">
                <a:solidFill>
                  <a:srgbClr val="C00000"/>
                </a:solidFill>
                <a:latin typeface="Arial" pitchFamily="34" charset="0"/>
              </a:rPr>
              <a:t>m</a:t>
            </a:r>
          </a:p>
        </p:txBody>
      </p:sp>
      <p:sp>
        <p:nvSpPr>
          <p:cNvPr id="27" name="Line 23"/>
          <p:cNvSpPr>
            <a:spLocks noChangeShapeType="1"/>
          </p:cNvSpPr>
          <p:nvPr/>
        </p:nvSpPr>
        <p:spPr bwMode="auto">
          <a:xfrm flipH="1" flipV="1">
            <a:off x="3208565" y="3472542"/>
            <a:ext cx="2741963" cy="32658"/>
          </a:xfrm>
          <a:prstGeom prst="line">
            <a:avLst/>
          </a:prstGeom>
          <a:noFill/>
          <a:ln w="57150">
            <a:solidFill>
              <a:schemeClr val="tx1"/>
            </a:solidFill>
            <a:prstDash val="sysDot"/>
            <a:round/>
            <a:headEnd/>
            <a:tailEn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n-US"/>
          </a:p>
        </p:txBody>
      </p:sp>
      <p:sp>
        <p:nvSpPr>
          <p:cNvPr id="28" name="Line 23"/>
          <p:cNvSpPr>
            <a:spLocks noChangeShapeType="1"/>
          </p:cNvSpPr>
          <p:nvPr/>
        </p:nvSpPr>
        <p:spPr bwMode="auto">
          <a:xfrm flipH="1">
            <a:off x="3162028" y="3916362"/>
            <a:ext cx="2171971" cy="46038"/>
          </a:xfrm>
          <a:prstGeom prst="line">
            <a:avLst/>
          </a:prstGeom>
          <a:noFill/>
          <a:ln w="57150">
            <a:solidFill>
              <a:schemeClr val="tx1"/>
            </a:solidFill>
            <a:prstDash val="sysDot"/>
            <a:round/>
            <a:headEnd/>
            <a:tailEn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r>
              <a:rPr lang="en-US" dirty="0"/>
              <a:t>v</a:t>
            </a:r>
          </a:p>
        </p:txBody>
      </p:sp>
      <p:sp>
        <p:nvSpPr>
          <p:cNvPr id="3" name="Slide Number Placeholder 2"/>
          <p:cNvSpPr>
            <a:spLocks noGrp="1"/>
          </p:cNvSpPr>
          <p:nvPr>
            <p:ph type="sldNum" sz="quarter" idx="12"/>
          </p:nvPr>
        </p:nvSpPr>
        <p:spPr/>
        <p:txBody>
          <a:bodyPr/>
          <a:lstStyle/>
          <a:p>
            <a:fld id="{97DA0D86-7EB4-4B7A-A8D3-D46CE2CF7D45}" type="slidenum">
              <a:rPr lang="en-US" smtClean="0"/>
              <a:t>24</a:t>
            </a:fld>
            <a:endParaRPr lang="en-US"/>
          </a:p>
        </p:txBody>
      </p:sp>
      <p:sp>
        <p:nvSpPr>
          <p:cNvPr id="26" name="TextBox 25">
            <a:extLst>
              <a:ext uri="{FF2B5EF4-FFF2-40B4-BE49-F238E27FC236}">
                <a16:creationId xmlns:a16="http://schemas.microsoft.com/office/drawing/2014/main" id="{8C602279-2C3E-4EA3-B50B-10D179A22DBA}"/>
              </a:ext>
            </a:extLst>
          </p:cNvPr>
          <p:cNvSpPr txBox="1"/>
          <p:nvPr/>
        </p:nvSpPr>
        <p:spPr>
          <a:xfrm>
            <a:off x="6908432" y="604580"/>
            <a:ext cx="3835767" cy="1323439"/>
          </a:xfrm>
          <a:prstGeom prst="rect">
            <a:avLst/>
          </a:prstGeom>
          <a:solidFill>
            <a:srgbClr val="FFFF00"/>
          </a:solidFill>
          <a:ln w="28575">
            <a:solidFill>
              <a:srgbClr val="0070C0"/>
            </a:solidFill>
          </a:ln>
        </p:spPr>
        <p:txBody>
          <a:bodyPr wrap="square" rtlCol="0">
            <a:spAutoFit/>
          </a:bodyPr>
          <a:lstStyle/>
          <a:p>
            <a:r>
              <a:rPr lang="en-US" sz="2000" b="1" dirty="0">
                <a:solidFill>
                  <a:schemeClr val="accent1"/>
                </a:solidFill>
              </a:rPr>
              <a:t>Monopsony reduces purchases of the input (e.g., Labor) in order to reduce the price (i.e., Wage) that needs to be paid</a:t>
            </a:r>
          </a:p>
        </p:txBody>
      </p:sp>
    </p:spTree>
    <p:extLst>
      <p:ext uri="{BB962C8B-B14F-4D97-AF65-F5344CB8AC3E}">
        <p14:creationId xmlns:p14="http://schemas.microsoft.com/office/powerpoint/2010/main" val="477263295"/>
      </p:ext>
    </p:extLst>
  </p:cSld>
  <p:clrMapOvr>
    <a:masterClrMapping/>
  </p:clrMapOvr>
</p:sld>
</file>

<file path=ppt/slides/slide2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1F77381A-CD2C-4502-8E4D-05F9947BD77C}"/>
              </a:ext>
            </a:extLst>
          </p:cNvPr>
          <p:cNvSpPr>
            <a:spLocks noGrp="1"/>
          </p:cNvSpPr>
          <p:nvPr>
            <p:ph type="title"/>
          </p:nvPr>
        </p:nvSpPr>
        <p:spPr/>
        <p:txBody>
          <a:bodyPr/>
          <a:lstStyle/>
          <a:p>
            <a:r>
              <a:rPr lang="en-US" dirty="0"/>
              <a:t>Some Complexities Regarding Input Supply Elasticity </a:t>
            </a:r>
          </a:p>
        </p:txBody>
      </p:sp>
      <p:sp>
        <p:nvSpPr>
          <p:cNvPr id="3" name="Content Placeholder 2">
            <a:extLst>
              <a:ext uri="{FF2B5EF4-FFF2-40B4-BE49-F238E27FC236}">
                <a16:creationId xmlns:a16="http://schemas.microsoft.com/office/drawing/2014/main" id="{9E45DB1B-73BB-40CA-8D25-337A2F0A8E5C}"/>
              </a:ext>
            </a:extLst>
          </p:cNvPr>
          <p:cNvSpPr>
            <a:spLocks noGrp="1"/>
          </p:cNvSpPr>
          <p:nvPr>
            <p:ph idx="1"/>
          </p:nvPr>
        </p:nvSpPr>
        <p:spPr/>
        <p:txBody>
          <a:bodyPr>
            <a:normAutofit fontScale="92500"/>
          </a:bodyPr>
          <a:lstStyle/>
          <a:p>
            <a:r>
              <a:rPr lang="en-US" dirty="0"/>
              <a:t>Monopsony power requires that the supply of the input (e.g., labor) is rising (i.e., elastic) with the input price (e.g., wage rate).  No monopsony power if supply is perfectly inelastic</a:t>
            </a:r>
          </a:p>
          <a:p>
            <a:pPr lvl="1"/>
            <a:r>
              <a:rPr lang="en-US" dirty="0"/>
              <a:t>Monopsony only works by pushing down the input price (wage) by buying less.</a:t>
            </a:r>
          </a:p>
          <a:p>
            <a:pPr lvl="1"/>
            <a:r>
              <a:rPr lang="en-US" dirty="0"/>
              <a:t> Analogous to the fact that there is no market power if demand is perfectly elastic.</a:t>
            </a:r>
          </a:p>
          <a:p>
            <a:r>
              <a:rPr lang="en-US" dirty="0"/>
              <a:t>Downstream consumers are not harmed by monopsony if the input supply if perfectly inelastic</a:t>
            </a:r>
          </a:p>
          <a:p>
            <a:pPr lvl="1"/>
            <a:r>
              <a:rPr lang="en-US" dirty="0"/>
              <a:t>In this case, input price (wage) falls but no reduction in purchases (employment)</a:t>
            </a:r>
          </a:p>
          <a:p>
            <a:pPr lvl="1"/>
            <a:r>
              <a:rPr lang="en-US" dirty="0">
                <a:solidFill>
                  <a:srgbClr val="C00000"/>
                </a:solidFill>
              </a:rPr>
              <a:t>But note that supply could be perfectly inelastic in the short run but elastic in the long run  (e.g., monopsony nursing wage reductions may hold. But fewer students then will go to nursing school, so long run supply will fall.)</a:t>
            </a:r>
          </a:p>
        </p:txBody>
      </p:sp>
      <p:sp>
        <p:nvSpPr>
          <p:cNvPr id="4" name="Slide Number Placeholder 3">
            <a:extLst>
              <a:ext uri="{FF2B5EF4-FFF2-40B4-BE49-F238E27FC236}">
                <a16:creationId xmlns:a16="http://schemas.microsoft.com/office/drawing/2014/main" id="{70858377-9A2B-4FB6-B279-B58AEA1FA2AA}"/>
              </a:ext>
            </a:extLst>
          </p:cNvPr>
          <p:cNvSpPr>
            <a:spLocks noGrp="1"/>
          </p:cNvSpPr>
          <p:nvPr>
            <p:ph type="sldNum" sz="quarter" idx="12"/>
          </p:nvPr>
        </p:nvSpPr>
        <p:spPr/>
        <p:txBody>
          <a:bodyPr/>
          <a:lstStyle/>
          <a:p>
            <a:fld id="{1BE37F07-0D95-4915-A8E7-E59F3F9B8879}" type="slidenum">
              <a:rPr lang="en-US" smtClean="0"/>
              <a:t>25</a:t>
            </a:fld>
            <a:endParaRPr lang="en-US"/>
          </a:p>
        </p:txBody>
      </p:sp>
    </p:spTree>
    <p:extLst>
      <p:ext uri="{BB962C8B-B14F-4D97-AF65-F5344CB8AC3E}">
        <p14:creationId xmlns:p14="http://schemas.microsoft.com/office/powerpoint/2010/main" val="1668297893"/>
      </p:ext>
    </p:extLst>
  </p:cSld>
  <p:clrMapOvr>
    <a:masterClrMapping/>
  </p:clrMapOvr>
</p:sld>
</file>

<file path=ppt/slides/slide2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9394" name="Rectangle 2"/>
          <p:cNvSpPr>
            <a:spLocks noGrp="1" noChangeArrowheads="1"/>
          </p:cNvSpPr>
          <p:nvPr>
            <p:ph type="title"/>
          </p:nvPr>
        </p:nvSpPr>
        <p:spPr/>
        <p:txBody>
          <a:bodyPr>
            <a:noAutofit/>
          </a:bodyPr>
          <a:lstStyle/>
          <a:p>
            <a:r>
              <a:rPr lang="en-US" altLang="en-US" sz="3200" dirty="0"/>
              <a:t>Monopsonist Facing Perfectly Elastic Input Supply</a:t>
            </a:r>
          </a:p>
        </p:txBody>
      </p:sp>
      <p:sp>
        <p:nvSpPr>
          <p:cNvPr id="59395" name="Line 3"/>
          <p:cNvSpPr>
            <a:spLocks noChangeShapeType="1"/>
          </p:cNvSpPr>
          <p:nvPr/>
        </p:nvSpPr>
        <p:spPr bwMode="auto">
          <a:xfrm>
            <a:off x="3124200" y="1828800"/>
            <a:ext cx="0" cy="4343400"/>
          </a:xfrm>
          <a:prstGeom prst="line">
            <a:avLst/>
          </a:prstGeom>
          <a:noFill/>
          <a:ln w="57150">
            <a:solidFill>
              <a:schemeClr val="tx1"/>
            </a:solidFill>
            <a:round/>
            <a:headEnd/>
            <a:tailEn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a:lstStyle/>
          <a:p>
            <a:endParaRPr lang="en-US"/>
          </a:p>
        </p:txBody>
      </p:sp>
      <p:sp>
        <p:nvSpPr>
          <p:cNvPr id="59396" name="Line 4"/>
          <p:cNvSpPr>
            <a:spLocks noChangeShapeType="1"/>
          </p:cNvSpPr>
          <p:nvPr/>
        </p:nvSpPr>
        <p:spPr bwMode="auto">
          <a:xfrm>
            <a:off x="3124200" y="6172200"/>
            <a:ext cx="5562600" cy="0"/>
          </a:xfrm>
          <a:prstGeom prst="line">
            <a:avLst/>
          </a:prstGeom>
          <a:noFill/>
          <a:ln w="28575">
            <a:solidFill>
              <a:schemeClr val="tx1"/>
            </a:solidFill>
            <a:round/>
            <a:headEnd/>
            <a:tailEn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a:lstStyle/>
          <a:p>
            <a:endParaRPr lang="en-US"/>
          </a:p>
        </p:txBody>
      </p:sp>
      <p:sp>
        <p:nvSpPr>
          <p:cNvPr id="59397" name="Line 5"/>
          <p:cNvSpPr>
            <a:spLocks noChangeShapeType="1"/>
          </p:cNvSpPr>
          <p:nvPr/>
        </p:nvSpPr>
        <p:spPr bwMode="auto">
          <a:xfrm flipV="1">
            <a:off x="3110345" y="3920836"/>
            <a:ext cx="5957455" cy="0"/>
          </a:xfrm>
          <a:prstGeom prst="line">
            <a:avLst/>
          </a:prstGeom>
          <a:noFill/>
          <a:ln w="76200">
            <a:solidFill>
              <a:srgbClr val="0070C0"/>
            </a:solidFill>
            <a:round/>
            <a:headEnd/>
            <a:tailEn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a:lstStyle/>
          <a:p>
            <a:endParaRPr lang="en-US" dirty="0"/>
          </a:p>
        </p:txBody>
      </p:sp>
      <p:sp>
        <p:nvSpPr>
          <p:cNvPr id="59400" name="Text Box 8"/>
          <p:cNvSpPr txBox="1">
            <a:spLocks noChangeArrowheads="1"/>
          </p:cNvSpPr>
          <p:nvPr/>
        </p:nvSpPr>
        <p:spPr bwMode="auto">
          <a:xfrm>
            <a:off x="1600200" y="3733800"/>
            <a:ext cx="1676400" cy="52322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square">
            <a:spAutoFit/>
          </a:bodyPr>
          <a:lstStyle/>
          <a:p>
            <a:pPr>
              <a:spcBef>
                <a:spcPct val="50000"/>
              </a:spcBef>
            </a:pPr>
            <a:r>
              <a:rPr lang="en-US" altLang="en-US" sz="2800" dirty="0">
                <a:latin typeface="Arial" pitchFamily="34" charset="0"/>
              </a:rPr>
              <a:t>W</a:t>
            </a:r>
            <a:r>
              <a:rPr lang="en-US" altLang="en-US" sz="2800" baseline="-25000" dirty="0">
                <a:latin typeface="Arial" pitchFamily="34" charset="0"/>
              </a:rPr>
              <a:t>m</a:t>
            </a:r>
            <a:r>
              <a:rPr lang="en-US" altLang="en-US" sz="2800" dirty="0">
                <a:latin typeface="Arial" pitchFamily="34" charset="0"/>
              </a:rPr>
              <a:t>=</a:t>
            </a:r>
            <a:r>
              <a:rPr lang="en-US" altLang="en-US" sz="2800" dirty="0" err="1">
                <a:latin typeface="Arial" pitchFamily="34" charset="0"/>
              </a:rPr>
              <a:t>W</a:t>
            </a:r>
            <a:r>
              <a:rPr lang="en-US" altLang="en-US" sz="2800" baseline="-25000" dirty="0" err="1">
                <a:latin typeface="Arial" pitchFamily="34" charset="0"/>
              </a:rPr>
              <a:t>c</a:t>
            </a:r>
            <a:endParaRPr lang="en-US" altLang="en-US" sz="2800" baseline="-25000" dirty="0">
              <a:latin typeface="Arial" pitchFamily="34" charset="0"/>
            </a:endParaRPr>
          </a:p>
        </p:txBody>
      </p:sp>
      <p:sp>
        <p:nvSpPr>
          <p:cNvPr id="59401" name="Text Box 9"/>
          <p:cNvSpPr txBox="1">
            <a:spLocks noChangeArrowheads="1"/>
          </p:cNvSpPr>
          <p:nvPr/>
        </p:nvSpPr>
        <p:spPr bwMode="auto">
          <a:xfrm>
            <a:off x="6380018" y="6262255"/>
            <a:ext cx="1468582" cy="52322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square">
            <a:spAutoFit/>
          </a:bodyPr>
          <a:lstStyle/>
          <a:p>
            <a:pPr>
              <a:spcBef>
                <a:spcPct val="50000"/>
              </a:spcBef>
            </a:pPr>
            <a:r>
              <a:rPr lang="en-US" altLang="en-US" sz="2800" dirty="0">
                <a:latin typeface="Arial" pitchFamily="34" charset="0"/>
              </a:rPr>
              <a:t>N</a:t>
            </a:r>
            <a:r>
              <a:rPr lang="en-US" altLang="en-US" sz="2800" baseline="-25000" dirty="0">
                <a:latin typeface="Arial" pitchFamily="34" charset="0"/>
              </a:rPr>
              <a:t>m</a:t>
            </a:r>
            <a:r>
              <a:rPr lang="en-US" altLang="en-US" sz="2800" dirty="0">
                <a:latin typeface="Arial" pitchFamily="34" charset="0"/>
              </a:rPr>
              <a:t>=</a:t>
            </a:r>
            <a:r>
              <a:rPr lang="en-US" altLang="en-US" sz="2800" dirty="0" err="1">
                <a:latin typeface="Arial" pitchFamily="34" charset="0"/>
              </a:rPr>
              <a:t>N</a:t>
            </a:r>
            <a:r>
              <a:rPr lang="en-US" altLang="en-US" sz="2800" baseline="-25000" dirty="0" err="1">
                <a:latin typeface="Arial" pitchFamily="34" charset="0"/>
              </a:rPr>
              <a:t>c</a:t>
            </a:r>
            <a:endParaRPr lang="en-US" altLang="en-US" sz="2800" baseline="-25000" dirty="0">
              <a:latin typeface="Arial" pitchFamily="34" charset="0"/>
            </a:endParaRPr>
          </a:p>
        </p:txBody>
      </p:sp>
      <p:sp>
        <p:nvSpPr>
          <p:cNvPr id="59409" name="Text Box 17"/>
          <p:cNvSpPr txBox="1">
            <a:spLocks noChangeArrowheads="1"/>
          </p:cNvSpPr>
          <p:nvPr/>
        </p:nvSpPr>
        <p:spPr bwMode="auto">
          <a:xfrm>
            <a:off x="9067799" y="3661280"/>
            <a:ext cx="1447800" cy="519113"/>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spAutoFit/>
          </a:bodyPr>
          <a:lstStyle/>
          <a:p>
            <a:pPr>
              <a:spcBef>
                <a:spcPct val="50000"/>
              </a:spcBef>
            </a:pPr>
            <a:r>
              <a:rPr lang="en-US" altLang="en-US" sz="2800" dirty="0">
                <a:solidFill>
                  <a:srgbClr val="0070C0"/>
                </a:solidFill>
                <a:latin typeface="Arial" pitchFamily="34" charset="0"/>
              </a:rPr>
              <a:t>S</a:t>
            </a:r>
          </a:p>
        </p:txBody>
      </p:sp>
      <p:sp>
        <p:nvSpPr>
          <p:cNvPr id="59410" name="Line 18"/>
          <p:cNvSpPr>
            <a:spLocks noChangeShapeType="1"/>
          </p:cNvSpPr>
          <p:nvPr/>
        </p:nvSpPr>
        <p:spPr bwMode="auto">
          <a:xfrm>
            <a:off x="3886200" y="1524000"/>
            <a:ext cx="4419600" cy="3581400"/>
          </a:xfrm>
          <a:prstGeom prst="line">
            <a:avLst/>
          </a:prstGeom>
          <a:noFill/>
          <a:ln w="76200">
            <a:solidFill>
              <a:schemeClr val="accent2"/>
            </a:solidFill>
            <a:round/>
            <a:headEnd/>
            <a:tailEn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n-US"/>
          </a:p>
        </p:txBody>
      </p:sp>
      <p:sp>
        <p:nvSpPr>
          <p:cNvPr id="59411" name="Text Box 19"/>
          <p:cNvSpPr txBox="1">
            <a:spLocks noChangeArrowheads="1"/>
          </p:cNvSpPr>
          <p:nvPr/>
        </p:nvSpPr>
        <p:spPr bwMode="auto">
          <a:xfrm>
            <a:off x="8610600" y="4800600"/>
            <a:ext cx="1524000" cy="523220"/>
          </a:xfrm>
          <a:prstGeom prst="rect">
            <a:avLst/>
          </a:prstGeom>
          <a:noFill/>
          <a:ln>
            <a:noFill/>
          </a:ln>
          <a:effectLst/>
          <a:extLst>
            <a:ext uri="{909E8E84-426E-40DD-AFC4-6F175D3DCCD1}">
              <a14:hiddenFill xmlns:a14="http://schemas.microsoft.com/office/drawing/2010/main">
                <a:solidFill>
                  <a:schemeClr val="hlink"/>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square">
            <a:spAutoFit/>
          </a:bodyPr>
          <a:lstStyle/>
          <a:p>
            <a:pPr>
              <a:spcBef>
                <a:spcPct val="50000"/>
              </a:spcBef>
            </a:pPr>
            <a:r>
              <a:rPr lang="en-US" altLang="en-US" sz="2800" dirty="0">
                <a:solidFill>
                  <a:schemeClr val="accent2"/>
                </a:solidFill>
                <a:latin typeface="Arial" pitchFamily="34" charset="0"/>
              </a:rPr>
              <a:t>D</a:t>
            </a:r>
          </a:p>
        </p:txBody>
      </p:sp>
      <p:sp>
        <p:nvSpPr>
          <p:cNvPr id="59416" name="Line 24"/>
          <p:cNvSpPr>
            <a:spLocks noChangeShapeType="1"/>
          </p:cNvSpPr>
          <p:nvPr/>
        </p:nvSpPr>
        <p:spPr bwMode="auto">
          <a:xfrm>
            <a:off x="6896100" y="3993357"/>
            <a:ext cx="38100" cy="2255043"/>
          </a:xfrm>
          <a:prstGeom prst="line">
            <a:avLst/>
          </a:prstGeom>
          <a:noFill/>
          <a:ln w="57150">
            <a:solidFill>
              <a:schemeClr val="tx1"/>
            </a:solidFill>
            <a:prstDash val="dash"/>
            <a:round/>
            <a:headEnd/>
            <a:tailEn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n-US"/>
          </a:p>
        </p:txBody>
      </p:sp>
      <p:sp>
        <p:nvSpPr>
          <p:cNvPr id="2" name="Slide Number Placeholder 1"/>
          <p:cNvSpPr>
            <a:spLocks noGrp="1"/>
          </p:cNvSpPr>
          <p:nvPr>
            <p:ph type="sldNum" sz="quarter" idx="12"/>
          </p:nvPr>
        </p:nvSpPr>
        <p:spPr/>
        <p:txBody>
          <a:bodyPr/>
          <a:lstStyle/>
          <a:p>
            <a:fld id="{97DA0D86-7EB4-4B7A-A8D3-D46CE2CF7D45}" type="slidenum">
              <a:rPr lang="en-US" smtClean="0"/>
              <a:t>26</a:t>
            </a:fld>
            <a:endParaRPr lang="en-US"/>
          </a:p>
        </p:txBody>
      </p:sp>
      <p:sp>
        <p:nvSpPr>
          <p:cNvPr id="13" name="TextBox 12"/>
          <p:cNvSpPr txBox="1"/>
          <p:nvPr/>
        </p:nvSpPr>
        <p:spPr>
          <a:xfrm>
            <a:off x="6025820" y="1862565"/>
            <a:ext cx="3645560" cy="707886"/>
          </a:xfrm>
          <a:prstGeom prst="rect">
            <a:avLst/>
          </a:prstGeom>
          <a:noFill/>
          <a:ln w="28575">
            <a:solidFill>
              <a:srgbClr val="C00000"/>
            </a:solidFill>
          </a:ln>
        </p:spPr>
        <p:txBody>
          <a:bodyPr wrap="square" rtlCol="0">
            <a:spAutoFit/>
          </a:bodyPr>
          <a:lstStyle/>
          <a:p>
            <a:r>
              <a:rPr lang="en-US" sz="2000" b="1" dirty="0">
                <a:solidFill>
                  <a:srgbClr val="C00000"/>
                </a:solidFill>
              </a:rPr>
              <a:t>No ability to lower wage, so no monopsony power</a:t>
            </a:r>
          </a:p>
        </p:txBody>
      </p:sp>
    </p:spTree>
    <p:extLst>
      <p:ext uri="{BB962C8B-B14F-4D97-AF65-F5344CB8AC3E}">
        <p14:creationId xmlns:p14="http://schemas.microsoft.com/office/powerpoint/2010/main" val="2228122055"/>
      </p:ext>
    </p:extLst>
  </p:cSld>
  <p:clrMapOvr>
    <a:masterClrMapping/>
  </p:clrMapOvr>
</p:sld>
</file>

<file path=ppt/slides/slide2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9394" name="Rectangle 2"/>
          <p:cNvSpPr>
            <a:spLocks noGrp="1" noChangeArrowheads="1"/>
          </p:cNvSpPr>
          <p:nvPr>
            <p:ph type="title"/>
          </p:nvPr>
        </p:nvSpPr>
        <p:spPr>
          <a:xfrm>
            <a:off x="821935" y="274638"/>
            <a:ext cx="10531855" cy="639762"/>
          </a:xfrm>
        </p:spPr>
        <p:txBody>
          <a:bodyPr>
            <a:normAutofit fontScale="90000"/>
          </a:bodyPr>
          <a:lstStyle/>
          <a:p>
            <a:r>
              <a:rPr lang="en-US" altLang="en-US" sz="3600" dirty="0"/>
              <a:t>Monopsonist Facing Perfectly Inelastic Supply (at the margin)</a:t>
            </a:r>
          </a:p>
        </p:txBody>
      </p:sp>
      <p:sp>
        <p:nvSpPr>
          <p:cNvPr id="59395" name="Line 3"/>
          <p:cNvSpPr>
            <a:spLocks noChangeShapeType="1"/>
          </p:cNvSpPr>
          <p:nvPr/>
        </p:nvSpPr>
        <p:spPr bwMode="auto">
          <a:xfrm>
            <a:off x="3124200" y="1828800"/>
            <a:ext cx="0" cy="4343400"/>
          </a:xfrm>
          <a:prstGeom prst="line">
            <a:avLst/>
          </a:prstGeom>
          <a:noFill/>
          <a:ln w="57150">
            <a:solidFill>
              <a:schemeClr val="tx1"/>
            </a:solidFill>
            <a:round/>
            <a:headEnd/>
            <a:tailEn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a:lstStyle/>
          <a:p>
            <a:endParaRPr lang="en-US"/>
          </a:p>
        </p:txBody>
      </p:sp>
      <p:sp>
        <p:nvSpPr>
          <p:cNvPr id="59396" name="Line 4"/>
          <p:cNvSpPr>
            <a:spLocks noChangeShapeType="1"/>
          </p:cNvSpPr>
          <p:nvPr/>
        </p:nvSpPr>
        <p:spPr bwMode="auto">
          <a:xfrm>
            <a:off x="3124200" y="6172200"/>
            <a:ext cx="5562600" cy="0"/>
          </a:xfrm>
          <a:prstGeom prst="line">
            <a:avLst/>
          </a:prstGeom>
          <a:noFill/>
          <a:ln w="28575">
            <a:solidFill>
              <a:schemeClr val="tx1"/>
            </a:solidFill>
            <a:round/>
            <a:headEnd/>
            <a:tailEn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a:lstStyle/>
          <a:p>
            <a:endParaRPr lang="en-US"/>
          </a:p>
        </p:txBody>
      </p:sp>
      <p:sp>
        <p:nvSpPr>
          <p:cNvPr id="59397" name="Line 5"/>
          <p:cNvSpPr>
            <a:spLocks noChangeShapeType="1"/>
          </p:cNvSpPr>
          <p:nvPr/>
        </p:nvSpPr>
        <p:spPr bwMode="auto">
          <a:xfrm flipV="1">
            <a:off x="3124200" y="3962400"/>
            <a:ext cx="2286000" cy="1295400"/>
          </a:xfrm>
          <a:prstGeom prst="line">
            <a:avLst/>
          </a:prstGeom>
          <a:noFill/>
          <a:ln w="76200">
            <a:solidFill>
              <a:srgbClr val="0070C0"/>
            </a:solidFill>
            <a:round/>
            <a:headEnd/>
            <a:tailEn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a:lstStyle/>
          <a:p>
            <a:endParaRPr lang="en-US"/>
          </a:p>
        </p:txBody>
      </p:sp>
      <p:sp>
        <p:nvSpPr>
          <p:cNvPr id="59400" name="Text Box 8"/>
          <p:cNvSpPr txBox="1">
            <a:spLocks noChangeArrowheads="1"/>
          </p:cNvSpPr>
          <p:nvPr/>
        </p:nvSpPr>
        <p:spPr bwMode="auto">
          <a:xfrm>
            <a:off x="2133600" y="3733800"/>
            <a:ext cx="838200" cy="52322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square">
            <a:spAutoFit/>
          </a:bodyPr>
          <a:lstStyle/>
          <a:p>
            <a:pPr>
              <a:spcBef>
                <a:spcPct val="50000"/>
              </a:spcBef>
            </a:pPr>
            <a:r>
              <a:rPr lang="en-US" altLang="en-US" sz="2800" dirty="0">
                <a:solidFill>
                  <a:srgbClr val="C00000"/>
                </a:solidFill>
                <a:latin typeface="Arial" pitchFamily="34" charset="0"/>
              </a:rPr>
              <a:t>W</a:t>
            </a:r>
            <a:r>
              <a:rPr lang="en-US" altLang="en-US" sz="2800" baseline="-25000" dirty="0">
                <a:solidFill>
                  <a:srgbClr val="C00000"/>
                </a:solidFill>
                <a:latin typeface="Arial" pitchFamily="34" charset="0"/>
              </a:rPr>
              <a:t>m</a:t>
            </a:r>
          </a:p>
        </p:txBody>
      </p:sp>
      <p:sp>
        <p:nvSpPr>
          <p:cNvPr id="59401" name="Text Box 9"/>
          <p:cNvSpPr txBox="1">
            <a:spLocks noChangeArrowheads="1"/>
          </p:cNvSpPr>
          <p:nvPr/>
        </p:nvSpPr>
        <p:spPr bwMode="auto">
          <a:xfrm>
            <a:off x="5181600" y="6248401"/>
            <a:ext cx="1732908" cy="52322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square">
            <a:spAutoFit/>
          </a:bodyPr>
          <a:lstStyle/>
          <a:p>
            <a:pPr>
              <a:spcBef>
                <a:spcPct val="50000"/>
              </a:spcBef>
            </a:pPr>
            <a:r>
              <a:rPr lang="en-US" altLang="en-US" sz="2800" dirty="0">
                <a:latin typeface="Arial" pitchFamily="34" charset="0"/>
              </a:rPr>
              <a:t>N</a:t>
            </a:r>
            <a:r>
              <a:rPr lang="en-US" altLang="en-US" sz="2800" baseline="-25000" dirty="0">
                <a:latin typeface="Arial" pitchFamily="34" charset="0"/>
              </a:rPr>
              <a:t>c</a:t>
            </a:r>
            <a:r>
              <a:rPr lang="en-US" altLang="en-US" sz="2800" dirty="0">
                <a:latin typeface="Arial" pitchFamily="34" charset="0"/>
              </a:rPr>
              <a:t>=N</a:t>
            </a:r>
            <a:r>
              <a:rPr lang="en-US" altLang="en-US" sz="2800" baseline="-25000" dirty="0">
                <a:latin typeface="Arial" pitchFamily="34" charset="0"/>
              </a:rPr>
              <a:t>m</a:t>
            </a:r>
          </a:p>
        </p:txBody>
      </p:sp>
      <p:sp>
        <p:nvSpPr>
          <p:cNvPr id="59409" name="Text Box 17"/>
          <p:cNvSpPr txBox="1">
            <a:spLocks noChangeArrowheads="1"/>
          </p:cNvSpPr>
          <p:nvPr/>
        </p:nvSpPr>
        <p:spPr bwMode="auto">
          <a:xfrm>
            <a:off x="5543550" y="1452904"/>
            <a:ext cx="1257300" cy="519113"/>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square">
            <a:spAutoFit/>
          </a:bodyPr>
          <a:lstStyle/>
          <a:p>
            <a:pPr>
              <a:spcBef>
                <a:spcPct val="50000"/>
              </a:spcBef>
            </a:pPr>
            <a:r>
              <a:rPr lang="en-US" altLang="en-US" sz="2800" b="1" dirty="0">
                <a:solidFill>
                  <a:srgbClr val="0070C0"/>
                </a:solidFill>
                <a:latin typeface="Arial" pitchFamily="34" charset="0"/>
              </a:rPr>
              <a:t>S</a:t>
            </a:r>
          </a:p>
        </p:txBody>
      </p:sp>
      <p:sp>
        <p:nvSpPr>
          <p:cNvPr id="59410" name="Line 18"/>
          <p:cNvSpPr>
            <a:spLocks noChangeShapeType="1"/>
          </p:cNvSpPr>
          <p:nvPr/>
        </p:nvSpPr>
        <p:spPr bwMode="auto">
          <a:xfrm>
            <a:off x="3886200" y="1524000"/>
            <a:ext cx="4419600" cy="3581400"/>
          </a:xfrm>
          <a:prstGeom prst="line">
            <a:avLst/>
          </a:prstGeom>
          <a:noFill/>
          <a:ln w="76200">
            <a:solidFill>
              <a:schemeClr val="accent2"/>
            </a:solidFill>
            <a:round/>
            <a:headEnd/>
            <a:tailEn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n-US"/>
          </a:p>
        </p:txBody>
      </p:sp>
      <p:sp>
        <p:nvSpPr>
          <p:cNvPr id="59411" name="Text Box 19"/>
          <p:cNvSpPr txBox="1">
            <a:spLocks noChangeArrowheads="1"/>
          </p:cNvSpPr>
          <p:nvPr/>
        </p:nvSpPr>
        <p:spPr bwMode="auto">
          <a:xfrm>
            <a:off x="8610600" y="4800600"/>
            <a:ext cx="1524000" cy="523220"/>
          </a:xfrm>
          <a:prstGeom prst="rect">
            <a:avLst/>
          </a:prstGeom>
          <a:noFill/>
          <a:ln>
            <a:noFill/>
          </a:ln>
          <a:effectLst/>
          <a:extLst>
            <a:ext uri="{909E8E84-426E-40DD-AFC4-6F175D3DCCD1}">
              <a14:hiddenFill xmlns:a14="http://schemas.microsoft.com/office/drawing/2010/main">
                <a:solidFill>
                  <a:schemeClr val="hlink"/>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square">
            <a:spAutoFit/>
          </a:bodyPr>
          <a:lstStyle/>
          <a:p>
            <a:pPr>
              <a:spcBef>
                <a:spcPct val="50000"/>
              </a:spcBef>
            </a:pPr>
            <a:r>
              <a:rPr lang="en-US" altLang="en-US" sz="2800" b="1" dirty="0">
                <a:solidFill>
                  <a:schemeClr val="accent2"/>
                </a:solidFill>
                <a:latin typeface="Arial" pitchFamily="34" charset="0"/>
              </a:rPr>
              <a:t>D= MVP</a:t>
            </a:r>
          </a:p>
        </p:txBody>
      </p:sp>
      <p:sp>
        <p:nvSpPr>
          <p:cNvPr id="59415" name="Line 23"/>
          <p:cNvSpPr>
            <a:spLocks noChangeShapeType="1"/>
          </p:cNvSpPr>
          <p:nvPr/>
        </p:nvSpPr>
        <p:spPr bwMode="auto">
          <a:xfrm flipH="1">
            <a:off x="3124200" y="2743200"/>
            <a:ext cx="2286000" cy="0"/>
          </a:xfrm>
          <a:prstGeom prst="line">
            <a:avLst/>
          </a:prstGeom>
          <a:noFill/>
          <a:ln w="57150">
            <a:solidFill>
              <a:schemeClr val="tx1"/>
            </a:solidFill>
            <a:prstDash val="sysDot"/>
            <a:round/>
            <a:headEnd/>
            <a:tailEn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n-US"/>
          </a:p>
        </p:txBody>
      </p:sp>
      <p:sp>
        <p:nvSpPr>
          <p:cNvPr id="59416" name="Line 24"/>
          <p:cNvSpPr>
            <a:spLocks noChangeShapeType="1"/>
          </p:cNvSpPr>
          <p:nvPr/>
        </p:nvSpPr>
        <p:spPr bwMode="auto">
          <a:xfrm>
            <a:off x="5410200" y="2743200"/>
            <a:ext cx="0" cy="3429000"/>
          </a:xfrm>
          <a:prstGeom prst="line">
            <a:avLst/>
          </a:prstGeom>
          <a:noFill/>
          <a:ln w="57150">
            <a:solidFill>
              <a:schemeClr val="tx1"/>
            </a:solidFill>
            <a:prstDash val="dash"/>
            <a:round/>
            <a:headEnd/>
            <a:tailEn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n-US"/>
          </a:p>
        </p:txBody>
      </p:sp>
      <p:sp>
        <p:nvSpPr>
          <p:cNvPr id="59417" name="Line 25"/>
          <p:cNvSpPr>
            <a:spLocks noChangeShapeType="1"/>
          </p:cNvSpPr>
          <p:nvPr/>
        </p:nvSpPr>
        <p:spPr bwMode="auto">
          <a:xfrm flipH="1">
            <a:off x="3124200" y="3962400"/>
            <a:ext cx="2286000" cy="0"/>
          </a:xfrm>
          <a:prstGeom prst="line">
            <a:avLst/>
          </a:prstGeom>
          <a:noFill/>
          <a:ln w="57150">
            <a:solidFill>
              <a:schemeClr val="tx1"/>
            </a:solidFill>
            <a:prstDash val="sysDot"/>
            <a:round/>
            <a:headEnd/>
            <a:tailEn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n-US"/>
          </a:p>
        </p:txBody>
      </p:sp>
      <p:sp>
        <p:nvSpPr>
          <p:cNvPr id="59418" name="Text Box 26"/>
          <p:cNvSpPr txBox="1">
            <a:spLocks noChangeArrowheads="1"/>
          </p:cNvSpPr>
          <p:nvPr/>
        </p:nvSpPr>
        <p:spPr bwMode="auto">
          <a:xfrm>
            <a:off x="1922565" y="2286001"/>
            <a:ext cx="1198626" cy="519113"/>
          </a:xfrm>
          <a:prstGeom prst="rect">
            <a:avLst/>
          </a:prstGeom>
          <a:noFill/>
          <a:ln>
            <a:noFill/>
          </a:ln>
          <a:effectLst/>
          <a:extLst>
            <a:ext uri="{909E8E84-426E-40DD-AFC4-6F175D3DCCD1}">
              <a14:hiddenFill xmlns:a14="http://schemas.microsoft.com/office/drawing/2010/main">
                <a:solidFill>
                  <a:schemeClr val="hlink"/>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spAutoFit/>
          </a:bodyPr>
          <a:lstStyle/>
          <a:p>
            <a:pPr algn="ctr">
              <a:spcBef>
                <a:spcPct val="50000"/>
              </a:spcBef>
            </a:pPr>
            <a:r>
              <a:rPr lang="en-US" altLang="en-US" sz="2800" dirty="0" err="1">
                <a:solidFill>
                  <a:srgbClr val="00B050"/>
                </a:solidFill>
                <a:latin typeface="Arial" pitchFamily="34" charset="0"/>
              </a:rPr>
              <a:t>W</a:t>
            </a:r>
            <a:r>
              <a:rPr lang="en-US" altLang="en-US" sz="2800" baseline="-25000" dirty="0" err="1">
                <a:solidFill>
                  <a:srgbClr val="00B050"/>
                </a:solidFill>
                <a:latin typeface="Arial" pitchFamily="34" charset="0"/>
              </a:rPr>
              <a:t>c</a:t>
            </a:r>
            <a:endParaRPr lang="en-US" altLang="en-US" sz="2800" baseline="-25000" dirty="0">
              <a:solidFill>
                <a:srgbClr val="00B050"/>
              </a:solidFill>
              <a:latin typeface="Arial" pitchFamily="34" charset="0"/>
            </a:endParaRPr>
          </a:p>
        </p:txBody>
      </p:sp>
      <p:sp>
        <p:nvSpPr>
          <p:cNvPr id="17" name="Line 5"/>
          <p:cNvSpPr>
            <a:spLocks noChangeShapeType="1"/>
          </p:cNvSpPr>
          <p:nvPr/>
        </p:nvSpPr>
        <p:spPr bwMode="auto">
          <a:xfrm flipV="1">
            <a:off x="5445617" y="1475739"/>
            <a:ext cx="0" cy="2486661"/>
          </a:xfrm>
          <a:prstGeom prst="line">
            <a:avLst/>
          </a:prstGeom>
          <a:noFill/>
          <a:ln w="76200">
            <a:solidFill>
              <a:srgbClr val="0070C0"/>
            </a:solidFill>
            <a:round/>
            <a:headEnd/>
            <a:tailEn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a:lstStyle/>
          <a:p>
            <a:endParaRPr lang="en-US"/>
          </a:p>
        </p:txBody>
      </p:sp>
      <p:sp>
        <p:nvSpPr>
          <p:cNvPr id="2" name="Slide Number Placeholder 1"/>
          <p:cNvSpPr>
            <a:spLocks noGrp="1"/>
          </p:cNvSpPr>
          <p:nvPr>
            <p:ph type="sldNum" sz="quarter" idx="12"/>
          </p:nvPr>
        </p:nvSpPr>
        <p:spPr/>
        <p:txBody>
          <a:bodyPr/>
          <a:lstStyle/>
          <a:p>
            <a:fld id="{97DA0D86-7EB4-4B7A-A8D3-D46CE2CF7D45}" type="slidenum">
              <a:rPr lang="en-US" smtClean="0"/>
              <a:t>27</a:t>
            </a:fld>
            <a:endParaRPr lang="en-US"/>
          </a:p>
        </p:txBody>
      </p:sp>
      <p:sp>
        <p:nvSpPr>
          <p:cNvPr id="20" name="TextBox 19"/>
          <p:cNvSpPr txBox="1"/>
          <p:nvPr/>
        </p:nvSpPr>
        <p:spPr>
          <a:xfrm>
            <a:off x="6405835" y="1789450"/>
            <a:ext cx="4947959" cy="1323439"/>
          </a:xfrm>
          <a:prstGeom prst="rect">
            <a:avLst/>
          </a:prstGeom>
          <a:noFill/>
          <a:ln w="28575">
            <a:solidFill>
              <a:srgbClr val="C00000"/>
            </a:solidFill>
          </a:ln>
        </p:spPr>
        <p:txBody>
          <a:bodyPr wrap="square" rtlCol="0">
            <a:spAutoFit/>
          </a:bodyPr>
          <a:lstStyle/>
          <a:p>
            <a:r>
              <a:rPr lang="en-US" sz="2000" b="1" dirty="0">
                <a:solidFill>
                  <a:srgbClr val="C00000"/>
                </a:solidFill>
              </a:rPr>
              <a:t>If reduce wage below </a:t>
            </a:r>
            <a:r>
              <a:rPr lang="en-US" sz="2000" b="1" dirty="0" err="1">
                <a:solidFill>
                  <a:srgbClr val="C00000"/>
                </a:solidFill>
              </a:rPr>
              <a:t>Wc</a:t>
            </a:r>
            <a:r>
              <a:rPr lang="en-US" sz="2000" b="1" dirty="0">
                <a:solidFill>
                  <a:srgbClr val="C00000"/>
                </a:solidFill>
              </a:rPr>
              <a:t> to Wm, no loss in worker supply, so just can reduce wage until it begins to cause a reduction in available workers.  Savings = </a:t>
            </a:r>
            <a:r>
              <a:rPr lang="en-US" sz="2000" b="1" dirty="0" err="1">
                <a:solidFill>
                  <a:srgbClr val="C00000"/>
                </a:solidFill>
              </a:rPr>
              <a:t>Wc</a:t>
            </a:r>
            <a:r>
              <a:rPr lang="en-US" sz="2000" b="1" dirty="0">
                <a:solidFill>
                  <a:srgbClr val="C00000"/>
                </a:solidFill>
              </a:rPr>
              <a:t>-Wm.</a:t>
            </a:r>
          </a:p>
        </p:txBody>
      </p:sp>
    </p:spTree>
    <p:extLst>
      <p:ext uri="{BB962C8B-B14F-4D97-AF65-F5344CB8AC3E}">
        <p14:creationId xmlns:p14="http://schemas.microsoft.com/office/powerpoint/2010/main" val="1334292604"/>
      </p:ext>
    </p:extLst>
  </p:cSld>
  <p:clrMapOvr>
    <a:masterClrMapping/>
  </p:clrMapOvr>
</p:sld>
</file>

<file path=ppt/slides/slide2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DCAE7934-AE7A-4C67-8612-20B50A644604}"/>
              </a:ext>
            </a:extLst>
          </p:cNvPr>
          <p:cNvSpPr>
            <a:spLocks noGrp="1"/>
          </p:cNvSpPr>
          <p:nvPr>
            <p:ph type="title"/>
          </p:nvPr>
        </p:nvSpPr>
        <p:spPr/>
        <p:txBody>
          <a:bodyPr/>
          <a:lstStyle/>
          <a:p>
            <a:r>
              <a:rPr lang="en-US" dirty="0"/>
              <a:t>Countervailing Buyer Power and “Bilateral Monopoly”</a:t>
            </a:r>
          </a:p>
        </p:txBody>
      </p:sp>
      <p:sp>
        <p:nvSpPr>
          <p:cNvPr id="3" name="Content Placeholder 2">
            <a:extLst>
              <a:ext uri="{FF2B5EF4-FFF2-40B4-BE49-F238E27FC236}">
                <a16:creationId xmlns:a16="http://schemas.microsoft.com/office/drawing/2014/main" id="{A516183F-2E9E-4558-BEC6-E13FBDDCE18F}"/>
              </a:ext>
            </a:extLst>
          </p:cNvPr>
          <p:cNvSpPr>
            <a:spLocks noGrp="1"/>
          </p:cNvSpPr>
          <p:nvPr>
            <p:ph idx="1"/>
          </p:nvPr>
        </p:nvSpPr>
        <p:spPr>
          <a:xfrm>
            <a:off x="838200" y="1825624"/>
            <a:ext cx="10515600" cy="4895851"/>
          </a:xfrm>
        </p:spPr>
        <p:txBody>
          <a:bodyPr>
            <a:normAutofit fontScale="85000" lnSpcReduction="20000"/>
          </a:bodyPr>
          <a:lstStyle/>
          <a:p>
            <a:r>
              <a:rPr lang="en-US" dirty="0"/>
              <a:t>Monopsony assumes that input is supplied in a perfectly competitive market </a:t>
            </a:r>
          </a:p>
          <a:p>
            <a:r>
              <a:rPr lang="en-US" dirty="0"/>
              <a:t>If the input market is an oligopoly or monopoly, buyer power may be used to countervail that power</a:t>
            </a:r>
          </a:p>
          <a:p>
            <a:pPr lvl="1"/>
            <a:r>
              <a:rPr lang="en-US" dirty="0"/>
              <a:t>Economics jargon = bilateral monopoly</a:t>
            </a:r>
          </a:p>
          <a:p>
            <a:r>
              <a:rPr lang="en-US" dirty="0"/>
              <a:t>Examples: </a:t>
            </a:r>
          </a:p>
          <a:p>
            <a:pPr lvl="1"/>
            <a:r>
              <a:rPr lang="en-US" dirty="0"/>
              <a:t>Buyer consortium countervails union power </a:t>
            </a:r>
          </a:p>
          <a:p>
            <a:pPr lvl="1"/>
            <a:r>
              <a:rPr lang="en-US" dirty="0"/>
              <a:t>Consumer insurance coop countervail market power of health insurers</a:t>
            </a:r>
          </a:p>
          <a:p>
            <a:r>
              <a:rPr lang="en-US" dirty="0"/>
              <a:t>In this situation, the parties bargain over the price and purchases</a:t>
            </a:r>
          </a:p>
          <a:p>
            <a:r>
              <a:rPr lang="en-US" dirty="0">
                <a:solidFill>
                  <a:srgbClr val="C00000"/>
                </a:solidFill>
              </a:rPr>
              <a:t>Result: Output may rise and consumers may benefit </a:t>
            </a:r>
          </a:p>
          <a:p>
            <a:pPr lvl="1"/>
            <a:r>
              <a:rPr lang="en-US" dirty="0"/>
              <a:t>Mutual incentives to maximize size of pie </a:t>
            </a:r>
          </a:p>
          <a:p>
            <a:pPr lvl="1"/>
            <a:r>
              <a:rPr lang="en-US" dirty="0"/>
              <a:t>Restore competitive level of input purchases, increasing efficiency</a:t>
            </a:r>
          </a:p>
          <a:p>
            <a:pPr lvl="1"/>
            <a:r>
              <a:rPr lang="en-US" dirty="0"/>
              <a:t>Bargain over division of the joint surplus</a:t>
            </a:r>
          </a:p>
          <a:p>
            <a:r>
              <a:rPr lang="en-US" b="1" i="1" dirty="0">
                <a:solidFill>
                  <a:srgbClr val="C00000"/>
                </a:solidFill>
              </a:rPr>
              <a:t>This result is used to suggest that buyers should be permitted to collectively negotiate with input sellers, if input sellers are an oligopoly or monopoly.</a:t>
            </a:r>
          </a:p>
        </p:txBody>
      </p:sp>
      <p:sp>
        <p:nvSpPr>
          <p:cNvPr id="4" name="Slide Number Placeholder 3">
            <a:extLst>
              <a:ext uri="{FF2B5EF4-FFF2-40B4-BE49-F238E27FC236}">
                <a16:creationId xmlns:a16="http://schemas.microsoft.com/office/drawing/2014/main" id="{ED591473-85B1-4D65-85AD-44296724B25F}"/>
              </a:ext>
            </a:extLst>
          </p:cNvPr>
          <p:cNvSpPr>
            <a:spLocks noGrp="1"/>
          </p:cNvSpPr>
          <p:nvPr>
            <p:ph type="sldNum" sz="quarter" idx="12"/>
          </p:nvPr>
        </p:nvSpPr>
        <p:spPr/>
        <p:txBody>
          <a:bodyPr/>
          <a:lstStyle/>
          <a:p>
            <a:fld id="{1BE37F07-0D95-4915-A8E7-E59F3F9B8879}" type="slidenum">
              <a:rPr lang="en-US" smtClean="0"/>
              <a:t>28</a:t>
            </a:fld>
            <a:endParaRPr lang="en-US"/>
          </a:p>
        </p:txBody>
      </p:sp>
    </p:spTree>
    <p:extLst>
      <p:ext uri="{BB962C8B-B14F-4D97-AF65-F5344CB8AC3E}">
        <p14:creationId xmlns:p14="http://schemas.microsoft.com/office/powerpoint/2010/main" val="1214299901"/>
      </p:ext>
    </p:extLst>
  </p:cSld>
  <p:clrMapOvr>
    <a:masterClrMapping/>
  </p:clrMapOvr>
</p:sld>
</file>

<file path=ppt/slides/slide2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94210" name="Line 2"/>
          <p:cNvSpPr>
            <a:spLocks noChangeShapeType="1"/>
          </p:cNvSpPr>
          <p:nvPr/>
        </p:nvSpPr>
        <p:spPr bwMode="auto">
          <a:xfrm>
            <a:off x="3030539" y="2106613"/>
            <a:ext cx="1587" cy="3249612"/>
          </a:xfrm>
          <a:prstGeom prst="line">
            <a:avLst/>
          </a:prstGeom>
          <a:noFill/>
          <a:ln w="25400">
            <a:solidFill>
              <a:srgbClr val="002060"/>
            </a:solidFill>
            <a:round/>
            <a:headEnd/>
            <a:tailEnd/>
          </a:ln>
          <a:extLst>
            <a:ext uri="{909E8E84-426E-40DD-AFC4-6F175D3DCCD1}">
              <a14:hiddenFill xmlns:a14="http://schemas.microsoft.com/office/drawing/2010/main">
                <a:noFill/>
              </a14:hiddenFill>
            </a:ext>
          </a:extLst>
        </p:spPr>
        <p:txBody>
          <a:bodyPr/>
          <a:lstStyle/>
          <a:p>
            <a:endParaRPr lang="en-US"/>
          </a:p>
        </p:txBody>
      </p:sp>
      <p:sp>
        <p:nvSpPr>
          <p:cNvPr id="94211" name="Line 3"/>
          <p:cNvSpPr>
            <a:spLocks noChangeShapeType="1"/>
          </p:cNvSpPr>
          <p:nvPr/>
        </p:nvSpPr>
        <p:spPr bwMode="auto">
          <a:xfrm>
            <a:off x="2913064" y="5356225"/>
            <a:ext cx="117475" cy="1588"/>
          </a:xfrm>
          <a:prstGeom prst="line">
            <a:avLst/>
          </a:prstGeom>
          <a:noFill/>
          <a:ln w="25400">
            <a:solidFill>
              <a:srgbClr val="FFFFFF"/>
            </a:solidFill>
            <a:round/>
            <a:headEnd/>
            <a:tailEnd/>
          </a:ln>
          <a:extLst>
            <a:ext uri="{909E8E84-426E-40DD-AFC4-6F175D3DCCD1}">
              <a14:hiddenFill xmlns:a14="http://schemas.microsoft.com/office/drawing/2010/main">
                <a:noFill/>
              </a14:hiddenFill>
            </a:ext>
          </a:extLst>
        </p:spPr>
        <p:txBody>
          <a:bodyPr/>
          <a:lstStyle/>
          <a:p>
            <a:endParaRPr lang="en-US"/>
          </a:p>
        </p:txBody>
      </p:sp>
      <p:sp>
        <p:nvSpPr>
          <p:cNvPr id="94212" name="Line 4"/>
          <p:cNvSpPr>
            <a:spLocks noChangeShapeType="1"/>
          </p:cNvSpPr>
          <p:nvPr/>
        </p:nvSpPr>
        <p:spPr bwMode="auto">
          <a:xfrm>
            <a:off x="2913064" y="4891089"/>
            <a:ext cx="117475" cy="1587"/>
          </a:xfrm>
          <a:prstGeom prst="line">
            <a:avLst/>
          </a:prstGeom>
          <a:noFill/>
          <a:ln w="25400">
            <a:solidFill>
              <a:srgbClr val="FFFFFF"/>
            </a:solidFill>
            <a:round/>
            <a:headEnd/>
            <a:tailEnd/>
          </a:ln>
          <a:extLst>
            <a:ext uri="{909E8E84-426E-40DD-AFC4-6F175D3DCCD1}">
              <a14:hiddenFill xmlns:a14="http://schemas.microsoft.com/office/drawing/2010/main">
                <a:noFill/>
              </a14:hiddenFill>
            </a:ext>
          </a:extLst>
        </p:spPr>
        <p:txBody>
          <a:bodyPr/>
          <a:lstStyle/>
          <a:p>
            <a:endParaRPr lang="en-US"/>
          </a:p>
        </p:txBody>
      </p:sp>
      <p:sp>
        <p:nvSpPr>
          <p:cNvPr id="94213" name="Line 5"/>
          <p:cNvSpPr>
            <a:spLocks noChangeShapeType="1"/>
          </p:cNvSpPr>
          <p:nvPr/>
        </p:nvSpPr>
        <p:spPr bwMode="auto">
          <a:xfrm>
            <a:off x="2913064" y="4424364"/>
            <a:ext cx="117475" cy="1587"/>
          </a:xfrm>
          <a:prstGeom prst="line">
            <a:avLst/>
          </a:prstGeom>
          <a:noFill/>
          <a:ln w="25400">
            <a:solidFill>
              <a:srgbClr val="FFFFFF"/>
            </a:solidFill>
            <a:round/>
            <a:headEnd/>
            <a:tailEnd/>
          </a:ln>
          <a:extLst>
            <a:ext uri="{909E8E84-426E-40DD-AFC4-6F175D3DCCD1}">
              <a14:hiddenFill xmlns:a14="http://schemas.microsoft.com/office/drawing/2010/main">
                <a:noFill/>
              </a14:hiddenFill>
            </a:ext>
          </a:extLst>
        </p:spPr>
        <p:txBody>
          <a:bodyPr/>
          <a:lstStyle/>
          <a:p>
            <a:endParaRPr lang="en-US"/>
          </a:p>
        </p:txBody>
      </p:sp>
      <p:sp>
        <p:nvSpPr>
          <p:cNvPr id="94214" name="Line 6"/>
          <p:cNvSpPr>
            <a:spLocks noChangeShapeType="1"/>
          </p:cNvSpPr>
          <p:nvPr/>
        </p:nvSpPr>
        <p:spPr bwMode="auto">
          <a:xfrm>
            <a:off x="2913064" y="3957639"/>
            <a:ext cx="117475" cy="1587"/>
          </a:xfrm>
          <a:prstGeom prst="line">
            <a:avLst/>
          </a:prstGeom>
          <a:noFill/>
          <a:ln w="25400">
            <a:solidFill>
              <a:srgbClr val="FFFFFF"/>
            </a:solidFill>
            <a:round/>
            <a:headEnd/>
            <a:tailEnd/>
          </a:ln>
          <a:extLst>
            <a:ext uri="{909E8E84-426E-40DD-AFC4-6F175D3DCCD1}">
              <a14:hiddenFill xmlns:a14="http://schemas.microsoft.com/office/drawing/2010/main">
                <a:noFill/>
              </a14:hiddenFill>
            </a:ext>
          </a:extLst>
        </p:spPr>
        <p:txBody>
          <a:bodyPr/>
          <a:lstStyle/>
          <a:p>
            <a:endParaRPr lang="en-US"/>
          </a:p>
        </p:txBody>
      </p:sp>
      <p:sp>
        <p:nvSpPr>
          <p:cNvPr id="94215" name="Line 7"/>
          <p:cNvSpPr>
            <a:spLocks noChangeShapeType="1"/>
          </p:cNvSpPr>
          <p:nvPr/>
        </p:nvSpPr>
        <p:spPr bwMode="auto">
          <a:xfrm>
            <a:off x="2913064" y="3505200"/>
            <a:ext cx="117475" cy="1588"/>
          </a:xfrm>
          <a:prstGeom prst="line">
            <a:avLst/>
          </a:prstGeom>
          <a:noFill/>
          <a:ln w="25400">
            <a:solidFill>
              <a:srgbClr val="FFFFFF"/>
            </a:solidFill>
            <a:round/>
            <a:headEnd/>
            <a:tailEnd/>
          </a:ln>
          <a:extLst>
            <a:ext uri="{909E8E84-426E-40DD-AFC4-6F175D3DCCD1}">
              <a14:hiddenFill xmlns:a14="http://schemas.microsoft.com/office/drawing/2010/main">
                <a:noFill/>
              </a14:hiddenFill>
            </a:ext>
          </a:extLst>
        </p:spPr>
        <p:txBody>
          <a:bodyPr/>
          <a:lstStyle/>
          <a:p>
            <a:endParaRPr lang="en-US"/>
          </a:p>
        </p:txBody>
      </p:sp>
      <p:sp>
        <p:nvSpPr>
          <p:cNvPr id="94216" name="Line 8"/>
          <p:cNvSpPr>
            <a:spLocks noChangeShapeType="1"/>
          </p:cNvSpPr>
          <p:nvPr/>
        </p:nvSpPr>
        <p:spPr bwMode="auto">
          <a:xfrm>
            <a:off x="2913064" y="3040064"/>
            <a:ext cx="117475" cy="1587"/>
          </a:xfrm>
          <a:prstGeom prst="line">
            <a:avLst/>
          </a:prstGeom>
          <a:noFill/>
          <a:ln w="25400">
            <a:solidFill>
              <a:srgbClr val="FFFFFF"/>
            </a:solidFill>
            <a:round/>
            <a:headEnd/>
            <a:tailEnd/>
          </a:ln>
          <a:extLst>
            <a:ext uri="{909E8E84-426E-40DD-AFC4-6F175D3DCCD1}">
              <a14:hiddenFill xmlns:a14="http://schemas.microsoft.com/office/drawing/2010/main">
                <a:noFill/>
              </a14:hiddenFill>
            </a:ext>
          </a:extLst>
        </p:spPr>
        <p:txBody>
          <a:bodyPr/>
          <a:lstStyle/>
          <a:p>
            <a:endParaRPr lang="en-US"/>
          </a:p>
        </p:txBody>
      </p:sp>
      <p:sp>
        <p:nvSpPr>
          <p:cNvPr id="94217" name="Line 9"/>
          <p:cNvSpPr>
            <a:spLocks noChangeShapeType="1"/>
          </p:cNvSpPr>
          <p:nvPr/>
        </p:nvSpPr>
        <p:spPr bwMode="auto">
          <a:xfrm>
            <a:off x="2913064" y="2573339"/>
            <a:ext cx="117475" cy="1587"/>
          </a:xfrm>
          <a:prstGeom prst="line">
            <a:avLst/>
          </a:prstGeom>
          <a:noFill/>
          <a:ln w="25400">
            <a:solidFill>
              <a:srgbClr val="FFFFFF"/>
            </a:solidFill>
            <a:round/>
            <a:headEnd/>
            <a:tailEnd/>
          </a:ln>
          <a:extLst>
            <a:ext uri="{909E8E84-426E-40DD-AFC4-6F175D3DCCD1}">
              <a14:hiddenFill xmlns:a14="http://schemas.microsoft.com/office/drawing/2010/main">
                <a:noFill/>
              </a14:hiddenFill>
            </a:ext>
          </a:extLst>
        </p:spPr>
        <p:txBody>
          <a:bodyPr/>
          <a:lstStyle/>
          <a:p>
            <a:endParaRPr lang="en-US"/>
          </a:p>
        </p:txBody>
      </p:sp>
      <p:sp>
        <p:nvSpPr>
          <p:cNvPr id="94218" name="Line 10"/>
          <p:cNvSpPr>
            <a:spLocks noChangeShapeType="1"/>
          </p:cNvSpPr>
          <p:nvPr/>
        </p:nvSpPr>
        <p:spPr bwMode="auto">
          <a:xfrm>
            <a:off x="2913064" y="2106614"/>
            <a:ext cx="117475" cy="1587"/>
          </a:xfrm>
          <a:prstGeom prst="line">
            <a:avLst/>
          </a:prstGeom>
          <a:noFill/>
          <a:ln w="25400">
            <a:solidFill>
              <a:srgbClr val="FFFFFF"/>
            </a:solidFill>
            <a:round/>
            <a:headEnd/>
            <a:tailEnd/>
          </a:ln>
          <a:extLst>
            <a:ext uri="{909E8E84-426E-40DD-AFC4-6F175D3DCCD1}">
              <a14:hiddenFill xmlns:a14="http://schemas.microsoft.com/office/drawing/2010/main">
                <a:noFill/>
              </a14:hiddenFill>
            </a:ext>
          </a:extLst>
        </p:spPr>
        <p:txBody>
          <a:bodyPr/>
          <a:lstStyle/>
          <a:p>
            <a:endParaRPr lang="en-US"/>
          </a:p>
        </p:txBody>
      </p:sp>
      <p:sp>
        <p:nvSpPr>
          <p:cNvPr id="94219" name="Line 11"/>
          <p:cNvSpPr>
            <a:spLocks noChangeShapeType="1"/>
          </p:cNvSpPr>
          <p:nvPr/>
        </p:nvSpPr>
        <p:spPr bwMode="auto">
          <a:xfrm>
            <a:off x="3030539" y="5356225"/>
            <a:ext cx="6472237" cy="1588"/>
          </a:xfrm>
          <a:prstGeom prst="line">
            <a:avLst/>
          </a:prstGeom>
          <a:noFill/>
          <a:ln w="25400">
            <a:solidFill>
              <a:srgbClr val="002060"/>
            </a:solidFill>
            <a:round/>
            <a:headEnd/>
            <a:tailEnd/>
          </a:ln>
          <a:extLst>
            <a:ext uri="{909E8E84-426E-40DD-AFC4-6F175D3DCCD1}">
              <a14:hiddenFill xmlns:a14="http://schemas.microsoft.com/office/drawing/2010/main">
                <a:noFill/>
              </a14:hiddenFill>
            </a:ext>
          </a:extLst>
        </p:spPr>
        <p:txBody>
          <a:bodyPr/>
          <a:lstStyle/>
          <a:p>
            <a:endParaRPr lang="en-US"/>
          </a:p>
        </p:txBody>
      </p:sp>
      <p:sp>
        <p:nvSpPr>
          <p:cNvPr id="94220" name="Line 12"/>
          <p:cNvSpPr>
            <a:spLocks noChangeShapeType="1"/>
          </p:cNvSpPr>
          <p:nvPr/>
        </p:nvSpPr>
        <p:spPr bwMode="auto">
          <a:xfrm flipV="1">
            <a:off x="3030539" y="5356225"/>
            <a:ext cx="1587" cy="103188"/>
          </a:xfrm>
          <a:prstGeom prst="line">
            <a:avLst/>
          </a:prstGeom>
          <a:noFill/>
          <a:ln w="25400">
            <a:solidFill>
              <a:srgbClr val="FFFFFF"/>
            </a:solidFill>
            <a:round/>
            <a:headEnd/>
            <a:tailEnd/>
          </a:ln>
          <a:extLst>
            <a:ext uri="{909E8E84-426E-40DD-AFC4-6F175D3DCCD1}">
              <a14:hiddenFill xmlns:a14="http://schemas.microsoft.com/office/drawing/2010/main">
                <a:noFill/>
              </a14:hiddenFill>
            </a:ext>
          </a:extLst>
        </p:spPr>
        <p:txBody>
          <a:bodyPr/>
          <a:lstStyle/>
          <a:p>
            <a:endParaRPr lang="en-US"/>
          </a:p>
        </p:txBody>
      </p:sp>
      <p:sp>
        <p:nvSpPr>
          <p:cNvPr id="94221" name="Line 13"/>
          <p:cNvSpPr>
            <a:spLocks noChangeShapeType="1"/>
          </p:cNvSpPr>
          <p:nvPr/>
        </p:nvSpPr>
        <p:spPr bwMode="auto">
          <a:xfrm flipV="1">
            <a:off x="3573464" y="5356225"/>
            <a:ext cx="1587" cy="103188"/>
          </a:xfrm>
          <a:prstGeom prst="line">
            <a:avLst/>
          </a:prstGeom>
          <a:noFill/>
          <a:ln w="25400">
            <a:solidFill>
              <a:srgbClr val="FFFFFF"/>
            </a:solidFill>
            <a:round/>
            <a:headEnd/>
            <a:tailEnd/>
          </a:ln>
          <a:extLst>
            <a:ext uri="{909E8E84-426E-40DD-AFC4-6F175D3DCCD1}">
              <a14:hiddenFill xmlns:a14="http://schemas.microsoft.com/office/drawing/2010/main">
                <a:noFill/>
              </a14:hiddenFill>
            </a:ext>
          </a:extLst>
        </p:spPr>
        <p:txBody>
          <a:bodyPr/>
          <a:lstStyle/>
          <a:p>
            <a:endParaRPr lang="en-US"/>
          </a:p>
        </p:txBody>
      </p:sp>
      <p:sp>
        <p:nvSpPr>
          <p:cNvPr id="94222" name="Line 14"/>
          <p:cNvSpPr>
            <a:spLocks noChangeShapeType="1"/>
          </p:cNvSpPr>
          <p:nvPr/>
        </p:nvSpPr>
        <p:spPr bwMode="auto">
          <a:xfrm flipV="1">
            <a:off x="4105275" y="5356225"/>
            <a:ext cx="1588" cy="103188"/>
          </a:xfrm>
          <a:prstGeom prst="line">
            <a:avLst/>
          </a:prstGeom>
          <a:noFill/>
          <a:ln w="25400">
            <a:solidFill>
              <a:srgbClr val="FFFFFF"/>
            </a:solidFill>
            <a:round/>
            <a:headEnd/>
            <a:tailEnd/>
          </a:ln>
          <a:extLst>
            <a:ext uri="{909E8E84-426E-40DD-AFC4-6F175D3DCCD1}">
              <a14:hiddenFill xmlns:a14="http://schemas.microsoft.com/office/drawing/2010/main">
                <a:noFill/>
              </a14:hiddenFill>
            </a:ext>
          </a:extLst>
        </p:spPr>
        <p:txBody>
          <a:bodyPr/>
          <a:lstStyle/>
          <a:p>
            <a:endParaRPr lang="en-US"/>
          </a:p>
        </p:txBody>
      </p:sp>
      <p:sp>
        <p:nvSpPr>
          <p:cNvPr id="94223" name="Line 15"/>
          <p:cNvSpPr>
            <a:spLocks noChangeShapeType="1"/>
          </p:cNvSpPr>
          <p:nvPr/>
        </p:nvSpPr>
        <p:spPr bwMode="auto">
          <a:xfrm flipV="1">
            <a:off x="4648200" y="5356225"/>
            <a:ext cx="1588" cy="103188"/>
          </a:xfrm>
          <a:prstGeom prst="line">
            <a:avLst/>
          </a:prstGeom>
          <a:noFill/>
          <a:ln w="25400">
            <a:solidFill>
              <a:srgbClr val="FFFFFF"/>
            </a:solidFill>
            <a:round/>
            <a:headEnd/>
            <a:tailEnd/>
          </a:ln>
          <a:extLst>
            <a:ext uri="{909E8E84-426E-40DD-AFC4-6F175D3DCCD1}">
              <a14:hiddenFill xmlns:a14="http://schemas.microsoft.com/office/drawing/2010/main">
                <a:noFill/>
              </a14:hiddenFill>
            </a:ext>
          </a:extLst>
        </p:spPr>
        <p:txBody>
          <a:bodyPr/>
          <a:lstStyle/>
          <a:p>
            <a:endParaRPr lang="en-US"/>
          </a:p>
        </p:txBody>
      </p:sp>
      <p:sp>
        <p:nvSpPr>
          <p:cNvPr id="94224" name="Line 16"/>
          <p:cNvSpPr>
            <a:spLocks noChangeShapeType="1"/>
          </p:cNvSpPr>
          <p:nvPr/>
        </p:nvSpPr>
        <p:spPr bwMode="auto">
          <a:xfrm flipV="1">
            <a:off x="5192714" y="5356225"/>
            <a:ext cx="1587" cy="103188"/>
          </a:xfrm>
          <a:prstGeom prst="line">
            <a:avLst/>
          </a:prstGeom>
          <a:noFill/>
          <a:ln w="25400">
            <a:solidFill>
              <a:srgbClr val="FFFFFF"/>
            </a:solidFill>
            <a:round/>
            <a:headEnd/>
            <a:tailEnd/>
          </a:ln>
          <a:extLst>
            <a:ext uri="{909E8E84-426E-40DD-AFC4-6F175D3DCCD1}">
              <a14:hiddenFill xmlns:a14="http://schemas.microsoft.com/office/drawing/2010/main">
                <a:noFill/>
              </a14:hiddenFill>
            </a:ext>
          </a:extLst>
        </p:spPr>
        <p:txBody>
          <a:bodyPr/>
          <a:lstStyle/>
          <a:p>
            <a:endParaRPr lang="en-US"/>
          </a:p>
        </p:txBody>
      </p:sp>
      <p:sp>
        <p:nvSpPr>
          <p:cNvPr id="94225" name="Line 17"/>
          <p:cNvSpPr>
            <a:spLocks noChangeShapeType="1"/>
          </p:cNvSpPr>
          <p:nvPr/>
        </p:nvSpPr>
        <p:spPr bwMode="auto">
          <a:xfrm flipV="1">
            <a:off x="5722939" y="5356225"/>
            <a:ext cx="1587" cy="103188"/>
          </a:xfrm>
          <a:prstGeom prst="line">
            <a:avLst/>
          </a:prstGeom>
          <a:noFill/>
          <a:ln w="25400">
            <a:solidFill>
              <a:srgbClr val="FFFFFF"/>
            </a:solidFill>
            <a:round/>
            <a:headEnd/>
            <a:tailEnd/>
          </a:ln>
          <a:extLst>
            <a:ext uri="{909E8E84-426E-40DD-AFC4-6F175D3DCCD1}">
              <a14:hiddenFill xmlns:a14="http://schemas.microsoft.com/office/drawing/2010/main">
                <a:noFill/>
              </a14:hiddenFill>
            </a:ext>
          </a:extLst>
        </p:spPr>
        <p:txBody>
          <a:bodyPr/>
          <a:lstStyle/>
          <a:p>
            <a:endParaRPr lang="en-US"/>
          </a:p>
        </p:txBody>
      </p:sp>
      <p:sp>
        <p:nvSpPr>
          <p:cNvPr id="94226" name="Line 18"/>
          <p:cNvSpPr>
            <a:spLocks noChangeShapeType="1"/>
          </p:cNvSpPr>
          <p:nvPr/>
        </p:nvSpPr>
        <p:spPr bwMode="auto">
          <a:xfrm flipV="1">
            <a:off x="6265864" y="5356225"/>
            <a:ext cx="1587" cy="103188"/>
          </a:xfrm>
          <a:prstGeom prst="line">
            <a:avLst/>
          </a:prstGeom>
          <a:noFill/>
          <a:ln w="25400">
            <a:solidFill>
              <a:srgbClr val="FFFFFF"/>
            </a:solidFill>
            <a:round/>
            <a:headEnd/>
            <a:tailEnd/>
          </a:ln>
          <a:extLst>
            <a:ext uri="{909E8E84-426E-40DD-AFC4-6F175D3DCCD1}">
              <a14:hiddenFill xmlns:a14="http://schemas.microsoft.com/office/drawing/2010/main">
                <a:noFill/>
              </a14:hiddenFill>
            </a:ext>
          </a:extLst>
        </p:spPr>
        <p:txBody>
          <a:bodyPr/>
          <a:lstStyle/>
          <a:p>
            <a:endParaRPr lang="en-US"/>
          </a:p>
        </p:txBody>
      </p:sp>
      <p:sp>
        <p:nvSpPr>
          <p:cNvPr id="94227" name="Line 19"/>
          <p:cNvSpPr>
            <a:spLocks noChangeShapeType="1"/>
          </p:cNvSpPr>
          <p:nvPr/>
        </p:nvSpPr>
        <p:spPr bwMode="auto">
          <a:xfrm flipV="1">
            <a:off x="6810375" y="5356225"/>
            <a:ext cx="1588" cy="103188"/>
          </a:xfrm>
          <a:prstGeom prst="line">
            <a:avLst/>
          </a:prstGeom>
          <a:noFill/>
          <a:ln w="25400">
            <a:solidFill>
              <a:srgbClr val="FFFFFF"/>
            </a:solidFill>
            <a:round/>
            <a:headEnd/>
            <a:tailEnd/>
          </a:ln>
          <a:extLst>
            <a:ext uri="{909E8E84-426E-40DD-AFC4-6F175D3DCCD1}">
              <a14:hiddenFill xmlns:a14="http://schemas.microsoft.com/office/drawing/2010/main">
                <a:noFill/>
              </a14:hiddenFill>
            </a:ext>
          </a:extLst>
        </p:spPr>
        <p:txBody>
          <a:bodyPr/>
          <a:lstStyle/>
          <a:p>
            <a:endParaRPr lang="en-US"/>
          </a:p>
        </p:txBody>
      </p:sp>
      <p:sp>
        <p:nvSpPr>
          <p:cNvPr id="94228" name="Line 20"/>
          <p:cNvSpPr>
            <a:spLocks noChangeShapeType="1"/>
          </p:cNvSpPr>
          <p:nvPr/>
        </p:nvSpPr>
        <p:spPr bwMode="auto">
          <a:xfrm flipV="1">
            <a:off x="7340600" y="5356225"/>
            <a:ext cx="1588" cy="103188"/>
          </a:xfrm>
          <a:prstGeom prst="line">
            <a:avLst/>
          </a:prstGeom>
          <a:noFill/>
          <a:ln w="25400">
            <a:solidFill>
              <a:srgbClr val="FFFFFF"/>
            </a:solidFill>
            <a:round/>
            <a:headEnd/>
            <a:tailEnd/>
          </a:ln>
          <a:extLst>
            <a:ext uri="{909E8E84-426E-40DD-AFC4-6F175D3DCCD1}">
              <a14:hiddenFill xmlns:a14="http://schemas.microsoft.com/office/drawing/2010/main">
                <a:noFill/>
              </a14:hiddenFill>
            </a:ext>
          </a:extLst>
        </p:spPr>
        <p:txBody>
          <a:bodyPr/>
          <a:lstStyle/>
          <a:p>
            <a:endParaRPr lang="en-US"/>
          </a:p>
        </p:txBody>
      </p:sp>
      <p:sp>
        <p:nvSpPr>
          <p:cNvPr id="94229" name="Line 21"/>
          <p:cNvSpPr>
            <a:spLocks noChangeShapeType="1"/>
          </p:cNvSpPr>
          <p:nvPr/>
        </p:nvSpPr>
        <p:spPr bwMode="auto">
          <a:xfrm flipV="1">
            <a:off x="7885114" y="5356225"/>
            <a:ext cx="1587" cy="103188"/>
          </a:xfrm>
          <a:prstGeom prst="line">
            <a:avLst/>
          </a:prstGeom>
          <a:noFill/>
          <a:ln w="25400">
            <a:solidFill>
              <a:srgbClr val="FFFFFF"/>
            </a:solidFill>
            <a:round/>
            <a:headEnd/>
            <a:tailEnd/>
          </a:ln>
          <a:extLst>
            <a:ext uri="{909E8E84-426E-40DD-AFC4-6F175D3DCCD1}">
              <a14:hiddenFill xmlns:a14="http://schemas.microsoft.com/office/drawing/2010/main">
                <a:noFill/>
              </a14:hiddenFill>
            </a:ext>
          </a:extLst>
        </p:spPr>
        <p:txBody>
          <a:bodyPr/>
          <a:lstStyle/>
          <a:p>
            <a:endParaRPr lang="en-US"/>
          </a:p>
        </p:txBody>
      </p:sp>
      <p:sp>
        <p:nvSpPr>
          <p:cNvPr id="94230" name="Line 22"/>
          <p:cNvSpPr>
            <a:spLocks noChangeShapeType="1"/>
          </p:cNvSpPr>
          <p:nvPr/>
        </p:nvSpPr>
        <p:spPr bwMode="auto">
          <a:xfrm flipV="1">
            <a:off x="8428039" y="5356225"/>
            <a:ext cx="1587" cy="103188"/>
          </a:xfrm>
          <a:prstGeom prst="line">
            <a:avLst/>
          </a:prstGeom>
          <a:noFill/>
          <a:ln w="25400">
            <a:solidFill>
              <a:srgbClr val="FFFFFF"/>
            </a:solidFill>
            <a:round/>
            <a:headEnd/>
            <a:tailEnd/>
          </a:ln>
          <a:extLst>
            <a:ext uri="{909E8E84-426E-40DD-AFC4-6F175D3DCCD1}">
              <a14:hiddenFill xmlns:a14="http://schemas.microsoft.com/office/drawing/2010/main">
                <a:noFill/>
              </a14:hiddenFill>
            </a:ext>
          </a:extLst>
        </p:spPr>
        <p:txBody>
          <a:bodyPr/>
          <a:lstStyle/>
          <a:p>
            <a:endParaRPr lang="en-US"/>
          </a:p>
        </p:txBody>
      </p:sp>
      <p:sp>
        <p:nvSpPr>
          <p:cNvPr id="94231" name="Line 23"/>
          <p:cNvSpPr>
            <a:spLocks noChangeShapeType="1"/>
          </p:cNvSpPr>
          <p:nvPr/>
        </p:nvSpPr>
        <p:spPr bwMode="auto">
          <a:xfrm flipV="1">
            <a:off x="8958264" y="5356225"/>
            <a:ext cx="1587" cy="103188"/>
          </a:xfrm>
          <a:prstGeom prst="line">
            <a:avLst/>
          </a:prstGeom>
          <a:noFill/>
          <a:ln w="25400">
            <a:solidFill>
              <a:srgbClr val="FFFFFF"/>
            </a:solidFill>
            <a:round/>
            <a:headEnd/>
            <a:tailEnd/>
          </a:ln>
          <a:extLst>
            <a:ext uri="{909E8E84-426E-40DD-AFC4-6F175D3DCCD1}">
              <a14:hiddenFill xmlns:a14="http://schemas.microsoft.com/office/drawing/2010/main">
                <a:noFill/>
              </a14:hiddenFill>
            </a:ext>
          </a:extLst>
        </p:spPr>
        <p:txBody>
          <a:bodyPr/>
          <a:lstStyle/>
          <a:p>
            <a:endParaRPr lang="en-US"/>
          </a:p>
        </p:txBody>
      </p:sp>
      <p:sp>
        <p:nvSpPr>
          <p:cNvPr id="94232" name="Line 24"/>
          <p:cNvSpPr>
            <a:spLocks noChangeShapeType="1"/>
          </p:cNvSpPr>
          <p:nvPr/>
        </p:nvSpPr>
        <p:spPr bwMode="auto">
          <a:xfrm flipV="1">
            <a:off x="9502775" y="5356225"/>
            <a:ext cx="1588" cy="103188"/>
          </a:xfrm>
          <a:prstGeom prst="line">
            <a:avLst/>
          </a:prstGeom>
          <a:noFill/>
          <a:ln w="25400">
            <a:solidFill>
              <a:srgbClr val="FFFFFF"/>
            </a:solidFill>
            <a:round/>
            <a:headEnd/>
            <a:tailEnd/>
          </a:ln>
          <a:extLst>
            <a:ext uri="{909E8E84-426E-40DD-AFC4-6F175D3DCCD1}">
              <a14:hiddenFill xmlns:a14="http://schemas.microsoft.com/office/drawing/2010/main">
                <a:noFill/>
              </a14:hiddenFill>
            </a:ext>
          </a:extLst>
        </p:spPr>
        <p:txBody>
          <a:bodyPr/>
          <a:lstStyle/>
          <a:p>
            <a:endParaRPr lang="en-US"/>
          </a:p>
        </p:txBody>
      </p:sp>
      <p:sp>
        <p:nvSpPr>
          <p:cNvPr id="94234" name="Rectangle 26"/>
          <p:cNvSpPr>
            <a:spLocks noChangeArrowheads="1"/>
          </p:cNvSpPr>
          <p:nvPr/>
        </p:nvSpPr>
        <p:spPr bwMode="auto">
          <a:xfrm>
            <a:off x="2551113" y="5149851"/>
            <a:ext cx="200376" cy="430887"/>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lIns="0" tIns="0" rIns="0" bIns="0">
            <a:spAutoFit/>
          </a:bodyPr>
          <a:lstStyle/>
          <a:p>
            <a:r>
              <a:rPr lang="en-US" altLang="en-US" sz="2800">
                <a:solidFill>
                  <a:srgbClr val="FFFFFF"/>
                </a:solidFill>
                <a:latin typeface="Arial" pitchFamily="34" charset="0"/>
              </a:rPr>
              <a:t>0</a:t>
            </a:r>
            <a:endParaRPr lang="en-US" altLang="en-US"/>
          </a:p>
        </p:txBody>
      </p:sp>
      <p:sp>
        <p:nvSpPr>
          <p:cNvPr id="94246" name="Rectangle 38"/>
          <p:cNvSpPr>
            <a:spLocks noChangeArrowheads="1"/>
          </p:cNvSpPr>
          <p:nvPr/>
        </p:nvSpPr>
        <p:spPr bwMode="auto">
          <a:xfrm>
            <a:off x="5114926" y="5707584"/>
            <a:ext cx="391133" cy="384721"/>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lIns="0" tIns="0" rIns="0" bIns="0">
            <a:spAutoFit/>
          </a:bodyPr>
          <a:lstStyle/>
          <a:p>
            <a:r>
              <a:rPr lang="en-US" altLang="en-US" sz="2500" dirty="0">
                <a:solidFill>
                  <a:srgbClr val="00B050"/>
                </a:solidFill>
                <a:latin typeface="Arial" pitchFamily="34" charset="0"/>
              </a:rPr>
              <a:t>Nc</a:t>
            </a:r>
            <a:endParaRPr lang="en-US" altLang="en-US" dirty="0">
              <a:solidFill>
                <a:srgbClr val="00B050"/>
              </a:solidFill>
            </a:endParaRPr>
          </a:p>
        </p:txBody>
      </p:sp>
      <p:sp>
        <p:nvSpPr>
          <p:cNvPr id="94255" name="Rectangle 47"/>
          <p:cNvSpPr>
            <a:spLocks noChangeArrowheads="1"/>
          </p:cNvSpPr>
          <p:nvPr/>
        </p:nvSpPr>
        <p:spPr bwMode="auto">
          <a:xfrm>
            <a:off x="8110539" y="5587480"/>
            <a:ext cx="1561325" cy="46166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lIns="0" tIns="0" rIns="0" bIns="0">
            <a:spAutoFit/>
          </a:bodyPr>
          <a:lstStyle/>
          <a:p>
            <a:r>
              <a:rPr lang="en-US" altLang="en-US" sz="3000" b="1" dirty="0">
                <a:solidFill>
                  <a:srgbClr val="002060"/>
                </a:solidFill>
                <a:latin typeface="Arial" pitchFamily="34" charset="0"/>
              </a:rPr>
              <a:t>Quantity</a:t>
            </a:r>
            <a:endParaRPr lang="en-US" altLang="en-US" dirty="0">
              <a:solidFill>
                <a:srgbClr val="002060"/>
              </a:solidFill>
            </a:endParaRPr>
          </a:p>
        </p:txBody>
      </p:sp>
      <p:sp>
        <p:nvSpPr>
          <p:cNvPr id="94256" name="Rectangle 48"/>
          <p:cNvSpPr>
            <a:spLocks noChangeArrowheads="1"/>
          </p:cNvSpPr>
          <p:nvPr/>
        </p:nvSpPr>
        <p:spPr bwMode="auto">
          <a:xfrm rot="16200000">
            <a:off x="1568670" y="2190900"/>
            <a:ext cx="939360" cy="46166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lIns="0" tIns="0" rIns="0" bIns="0">
            <a:spAutoFit/>
          </a:bodyPr>
          <a:lstStyle/>
          <a:p>
            <a:r>
              <a:rPr lang="en-US" altLang="en-US" sz="3000" b="1" dirty="0">
                <a:solidFill>
                  <a:srgbClr val="002060"/>
                </a:solidFill>
                <a:latin typeface="Arial" pitchFamily="34" charset="0"/>
              </a:rPr>
              <a:t>Price</a:t>
            </a:r>
            <a:endParaRPr lang="en-US" altLang="en-US" dirty="0">
              <a:solidFill>
                <a:srgbClr val="002060"/>
              </a:solidFill>
            </a:endParaRPr>
          </a:p>
        </p:txBody>
      </p:sp>
      <p:grpSp>
        <p:nvGrpSpPr>
          <p:cNvPr id="94273" name="Group 65"/>
          <p:cNvGrpSpPr>
            <a:grpSpLocks/>
          </p:cNvGrpSpPr>
          <p:nvPr/>
        </p:nvGrpSpPr>
        <p:grpSpPr bwMode="auto">
          <a:xfrm>
            <a:off x="3087686" y="2363056"/>
            <a:ext cx="5501509" cy="2476468"/>
            <a:chOff x="949" y="1621"/>
            <a:chExt cx="3400" cy="1460"/>
          </a:xfrm>
        </p:grpSpPr>
        <p:sp>
          <p:nvSpPr>
            <p:cNvPr id="94274" name="Line 66"/>
            <p:cNvSpPr>
              <a:spLocks noChangeShapeType="1"/>
            </p:cNvSpPr>
            <p:nvPr/>
          </p:nvSpPr>
          <p:spPr bwMode="auto">
            <a:xfrm flipV="1">
              <a:off x="949" y="2934"/>
              <a:ext cx="342" cy="147"/>
            </a:xfrm>
            <a:prstGeom prst="line">
              <a:avLst/>
            </a:prstGeom>
            <a:noFill/>
            <a:ln w="38100">
              <a:solidFill>
                <a:srgbClr val="0070C0"/>
              </a:solidFill>
              <a:round/>
              <a:headEnd/>
              <a:tailEnd/>
            </a:ln>
            <a:extLst>
              <a:ext uri="{909E8E84-426E-40DD-AFC4-6F175D3DCCD1}">
                <a14:hiddenFill xmlns:a14="http://schemas.microsoft.com/office/drawing/2010/main">
                  <a:noFill/>
                </a14:hiddenFill>
              </a:ext>
            </a:extLst>
          </p:spPr>
          <p:txBody>
            <a:bodyPr/>
            <a:lstStyle/>
            <a:p>
              <a:endParaRPr lang="en-US"/>
            </a:p>
          </p:txBody>
        </p:sp>
        <p:sp>
          <p:nvSpPr>
            <p:cNvPr id="94275" name="Line 67"/>
            <p:cNvSpPr>
              <a:spLocks noChangeShapeType="1"/>
            </p:cNvSpPr>
            <p:nvPr/>
          </p:nvSpPr>
          <p:spPr bwMode="auto">
            <a:xfrm flipV="1">
              <a:off x="1291" y="2787"/>
              <a:ext cx="335" cy="147"/>
            </a:xfrm>
            <a:prstGeom prst="line">
              <a:avLst/>
            </a:prstGeom>
            <a:noFill/>
            <a:ln w="38100">
              <a:solidFill>
                <a:srgbClr val="0070C0"/>
              </a:solidFill>
              <a:round/>
              <a:headEnd/>
              <a:tailEnd/>
            </a:ln>
            <a:extLst>
              <a:ext uri="{909E8E84-426E-40DD-AFC4-6F175D3DCCD1}">
                <a14:hiddenFill xmlns:a14="http://schemas.microsoft.com/office/drawing/2010/main">
                  <a:noFill/>
                </a14:hiddenFill>
              </a:ext>
            </a:extLst>
          </p:spPr>
          <p:txBody>
            <a:bodyPr/>
            <a:lstStyle/>
            <a:p>
              <a:endParaRPr lang="en-US"/>
            </a:p>
          </p:txBody>
        </p:sp>
        <p:sp>
          <p:nvSpPr>
            <p:cNvPr id="94276" name="Line 68"/>
            <p:cNvSpPr>
              <a:spLocks noChangeShapeType="1"/>
            </p:cNvSpPr>
            <p:nvPr/>
          </p:nvSpPr>
          <p:spPr bwMode="auto">
            <a:xfrm flipV="1">
              <a:off x="1626" y="2640"/>
              <a:ext cx="342" cy="147"/>
            </a:xfrm>
            <a:prstGeom prst="line">
              <a:avLst/>
            </a:prstGeom>
            <a:noFill/>
            <a:ln w="38100">
              <a:solidFill>
                <a:srgbClr val="0070C0"/>
              </a:solidFill>
              <a:round/>
              <a:headEnd/>
              <a:tailEnd/>
            </a:ln>
            <a:extLst>
              <a:ext uri="{909E8E84-426E-40DD-AFC4-6F175D3DCCD1}">
                <a14:hiddenFill xmlns:a14="http://schemas.microsoft.com/office/drawing/2010/main">
                  <a:noFill/>
                </a14:hiddenFill>
              </a:ext>
            </a:extLst>
          </p:spPr>
          <p:txBody>
            <a:bodyPr/>
            <a:lstStyle/>
            <a:p>
              <a:endParaRPr lang="en-US"/>
            </a:p>
          </p:txBody>
        </p:sp>
        <p:sp>
          <p:nvSpPr>
            <p:cNvPr id="94277" name="Line 69"/>
            <p:cNvSpPr>
              <a:spLocks noChangeShapeType="1"/>
            </p:cNvSpPr>
            <p:nvPr/>
          </p:nvSpPr>
          <p:spPr bwMode="auto">
            <a:xfrm flipV="1">
              <a:off x="1957" y="2493"/>
              <a:ext cx="343" cy="147"/>
            </a:xfrm>
            <a:prstGeom prst="line">
              <a:avLst/>
            </a:prstGeom>
            <a:noFill/>
            <a:ln w="38100">
              <a:solidFill>
                <a:srgbClr val="0070C0"/>
              </a:solidFill>
              <a:round/>
              <a:headEnd/>
              <a:tailEnd/>
            </a:ln>
            <a:extLst>
              <a:ext uri="{909E8E84-426E-40DD-AFC4-6F175D3DCCD1}">
                <a14:hiddenFill xmlns:a14="http://schemas.microsoft.com/office/drawing/2010/main">
                  <a:noFill/>
                </a14:hiddenFill>
              </a:ext>
            </a:extLst>
          </p:spPr>
          <p:txBody>
            <a:bodyPr/>
            <a:lstStyle/>
            <a:p>
              <a:endParaRPr lang="en-US"/>
            </a:p>
          </p:txBody>
        </p:sp>
        <p:sp>
          <p:nvSpPr>
            <p:cNvPr id="94278" name="Line 70"/>
            <p:cNvSpPr>
              <a:spLocks noChangeShapeType="1"/>
            </p:cNvSpPr>
            <p:nvPr/>
          </p:nvSpPr>
          <p:spPr bwMode="auto">
            <a:xfrm flipV="1">
              <a:off x="2311" y="2355"/>
              <a:ext cx="334" cy="138"/>
            </a:xfrm>
            <a:prstGeom prst="line">
              <a:avLst/>
            </a:prstGeom>
            <a:noFill/>
            <a:ln w="38100">
              <a:solidFill>
                <a:srgbClr val="0070C0"/>
              </a:solidFill>
              <a:round/>
              <a:headEnd/>
              <a:tailEnd/>
            </a:ln>
            <a:extLst>
              <a:ext uri="{909E8E84-426E-40DD-AFC4-6F175D3DCCD1}">
                <a14:hiddenFill xmlns:a14="http://schemas.microsoft.com/office/drawing/2010/main">
                  <a:noFill/>
                </a14:hiddenFill>
              </a:ext>
            </a:extLst>
          </p:spPr>
          <p:txBody>
            <a:bodyPr/>
            <a:lstStyle/>
            <a:p>
              <a:endParaRPr lang="en-US"/>
            </a:p>
          </p:txBody>
        </p:sp>
        <p:sp>
          <p:nvSpPr>
            <p:cNvPr id="94279" name="Line 71"/>
            <p:cNvSpPr>
              <a:spLocks noChangeShapeType="1"/>
            </p:cNvSpPr>
            <p:nvPr/>
          </p:nvSpPr>
          <p:spPr bwMode="auto">
            <a:xfrm flipV="1">
              <a:off x="2645" y="2208"/>
              <a:ext cx="342" cy="147"/>
            </a:xfrm>
            <a:prstGeom prst="line">
              <a:avLst/>
            </a:prstGeom>
            <a:noFill/>
            <a:ln w="38100">
              <a:solidFill>
                <a:srgbClr val="0070C0"/>
              </a:solidFill>
              <a:round/>
              <a:headEnd/>
              <a:tailEnd/>
            </a:ln>
            <a:extLst>
              <a:ext uri="{909E8E84-426E-40DD-AFC4-6F175D3DCCD1}">
                <a14:hiddenFill xmlns:a14="http://schemas.microsoft.com/office/drawing/2010/main">
                  <a:noFill/>
                </a14:hiddenFill>
              </a:ext>
            </a:extLst>
          </p:spPr>
          <p:txBody>
            <a:bodyPr/>
            <a:lstStyle/>
            <a:p>
              <a:endParaRPr lang="en-US"/>
            </a:p>
          </p:txBody>
        </p:sp>
        <p:sp>
          <p:nvSpPr>
            <p:cNvPr id="94280" name="Line 72"/>
            <p:cNvSpPr>
              <a:spLocks noChangeShapeType="1"/>
            </p:cNvSpPr>
            <p:nvPr/>
          </p:nvSpPr>
          <p:spPr bwMode="auto">
            <a:xfrm flipV="1">
              <a:off x="2987" y="2061"/>
              <a:ext cx="343" cy="147"/>
            </a:xfrm>
            <a:prstGeom prst="line">
              <a:avLst/>
            </a:prstGeom>
            <a:noFill/>
            <a:ln w="38100">
              <a:solidFill>
                <a:srgbClr val="0070C0"/>
              </a:solidFill>
              <a:round/>
              <a:headEnd/>
              <a:tailEnd/>
            </a:ln>
            <a:extLst>
              <a:ext uri="{909E8E84-426E-40DD-AFC4-6F175D3DCCD1}">
                <a14:hiddenFill xmlns:a14="http://schemas.microsoft.com/office/drawing/2010/main">
                  <a:noFill/>
                </a14:hiddenFill>
              </a:ext>
            </a:extLst>
          </p:spPr>
          <p:txBody>
            <a:bodyPr/>
            <a:lstStyle/>
            <a:p>
              <a:endParaRPr lang="en-US"/>
            </a:p>
          </p:txBody>
        </p:sp>
        <p:sp>
          <p:nvSpPr>
            <p:cNvPr id="94281" name="Line 73"/>
            <p:cNvSpPr>
              <a:spLocks noChangeShapeType="1"/>
            </p:cNvSpPr>
            <p:nvPr/>
          </p:nvSpPr>
          <p:spPr bwMode="auto">
            <a:xfrm flipV="1">
              <a:off x="3330" y="1915"/>
              <a:ext cx="334" cy="146"/>
            </a:xfrm>
            <a:prstGeom prst="line">
              <a:avLst/>
            </a:prstGeom>
            <a:noFill/>
            <a:ln w="38100">
              <a:solidFill>
                <a:srgbClr val="0070C0"/>
              </a:solidFill>
              <a:round/>
              <a:headEnd/>
              <a:tailEnd/>
            </a:ln>
            <a:extLst>
              <a:ext uri="{909E8E84-426E-40DD-AFC4-6F175D3DCCD1}">
                <a14:hiddenFill xmlns:a14="http://schemas.microsoft.com/office/drawing/2010/main">
                  <a:noFill/>
                </a14:hiddenFill>
              </a:ext>
            </a:extLst>
          </p:spPr>
          <p:txBody>
            <a:bodyPr/>
            <a:lstStyle/>
            <a:p>
              <a:endParaRPr lang="en-US"/>
            </a:p>
          </p:txBody>
        </p:sp>
        <p:sp>
          <p:nvSpPr>
            <p:cNvPr id="94282" name="Line 74"/>
            <p:cNvSpPr>
              <a:spLocks noChangeShapeType="1"/>
            </p:cNvSpPr>
            <p:nvPr/>
          </p:nvSpPr>
          <p:spPr bwMode="auto">
            <a:xfrm flipV="1">
              <a:off x="3664" y="1768"/>
              <a:ext cx="343" cy="147"/>
            </a:xfrm>
            <a:prstGeom prst="line">
              <a:avLst/>
            </a:prstGeom>
            <a:noFill/>
            <a:ln w="38100">
              <a:solidFill>
                <a:srgbClr val="0070C0"/>
              </a:solidFill>
              <a:round/>
              <a:headEnd/>
              <a:tailEnd/>
            </a:ln>
            <a:extLst>
              <a:ext uri="{909E8E84-426E-40DD-AFC4-6F175D3DCCD1}">
                <a14:hiddenFill xmlns:a14="http://schemas.microsoft.com/office/drawing/2010/main">
                  <a:noFill/>
                </a14:hiddenFill>
              </a:ext>
            </a:extLst>
          </p:spPr>
          <p:txBody>
            <a:bodyPr/>
            <a:lstStyle/>
            <a:p>
              <a:endParaRPr lang="en-US" dirty="0"/>
            </a:p>
          </p:txBody>
        </p:sp>
        <p:sp>
          <p:nvSpPr>
            <p:cNvPr id="94283" name="Line 75"/>
            <p:cNvSpPr>
              <a:spLocks noChangeShapeType="1"/>
            </p:cNvSpPr>
            <p:nvPr/>
          </p:nvSpPr>
          <p:spPr bwMode="auto">
            <a:xfrm flipV="1">
              <a:off x="4007" y="1621"/>
              <a:ext cx="342" cy="147"/>
            </a:xfrm>
            <a:prstGeom prst="line">
              <a:avLst/>
            </a:prstGeom>
            <a:noFill/>
            <a:ln w="38100">
              <a:solidFill>
                <a:srgbClr val="0070C0"/>
              </a:solidFill>
              <a:round/>
              <a:headEnd/>
              <a:tailEnd/>
            </a:ln>
            <a:extLst>
              <a:ext uri="{909E8E84-426E-40DD-AFC4-6F175D3DCCD1}">
                <a14:hiddenFill xmlns:a14="http://schemas.microsoft.com/office/drawing/2010/main">
                  <a:noFill/>
                </a14:hiddenFill>
              </a:ext>
            </a:extLst>
          </p:spPr>
          <p:txBody>
            <a:bodyPr/>
            <a:lstStyle/>
            <a:p>
              <a:endParaRPr lang="en-US"/>
            </a:p>
          </p:txBody>
        </p:sp>
      </p:grpSp>
      <p:sp>
        <p:nvSpPr>
          <p:cNvPr id="94287" name="Rectangle 79"/>
          <p:cNvSpPr>
            <a:spLocks noChangeArrowheads="1"/>
          </p:cNvSpPr>
          <p:nvPr/>
        </p:nvSpPr>
        <p:spPr bwMode="auto">
          <a:xfrm>
            <a:off x="3981203" y="457200"/>
            <a:ext cx="3795911" cy="553998"/>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lIns="0" tIns="0" rIns="0" bIns="0">
            <a:spAutoFit/>
          </a:bodyPr>
          <a:lstStyle/>
          <a:p>
            <a:r>
              <a:rPr lang="en-US" altLang="en-US" sz="3600" dirty="0">
                <a:solidFill>
                  <a:sysClr val="windowText" lastClr="000000"/>
                </a:solidFill>
                <a:latin typeface="Arial" pitchFamily="34" charset="0"/>
              </a:rPr>
              <a:t>Bilateral Monopoly</a:t>
            </a:r>
            <a:endParaRPr lang="en-US" altLang="en-US" sz="3600" dirty="0">
              <a:solidFill>
                <a:sysClr val="windowText" lastClr="000000"/>
              </a:solidFill>
            </a:endParaRPr>
          </a:p>
        </p:txBody>
      </p:sp>
      <p:sp>
        <p:nvSpPr>
          <p:cNvPr id="94291" name="Line 83"/>
          <p:cNvSpPr>
            <a:spLocks noChangeShapeType="1"/>
          </p:cNvSpPr>
          <p:nvPr/>
        </p:nvSpPr>
        <p:spPr bwMode="auto">
          <a:xfrm>
            <a:off x="5225333" y="3901855"/>
            <a:ext cx="0" cy="1447800"/>
          </a:xfrm>
          <a:prstGeom prst="line">
            <a:avLst/>
          </a:prstGeom>
          <a:noFill/>
          <a:ln w="38100" cap="rnd">
            <a:solidFill>
              <a:srgbClr val="FF00FF"/>
            </a:solidFill>
            <a:prstDash val="sysDot"/>
            <a:round/>
            <a:headEnd type="none" w="sm" len="sm"/>
            <a:tailEnd type="none" w="sm" len="sm"/>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n-US"/>
          </a:p>
        </p:txBody>
      </p:sp>
      <p:cxnSp>
        <p:nvCxnSpPr>
          <p:cNvPr id="4" name="Straight Connector 3"/>
          <p:cNvCxnSpPr/>
          <p:nvPr/>
        </p:nvCxnSpPr>
        <p:spPr>
          <a:xfrm>
            <a:off x="3201594" y="1796197"/>
            <a:ext cx="3451226" cy="3635428"/>
          </a:xfrm>
          <a:prstGeom prst="line">
            <a:avLst/>
          </a:prstGeom>
          <a:ln w="57150">
            <a:solidFill>
              <a:srgbClr val="FFC000"/>
            </a:solidFill>
          </a:ln>
        </p:spPr>
        <p:style>
          <a:lnRef idx="1">
            <a:schemeClr val="accent1"/>
          </a:lnRef>
          <a:fillRef idx="0">
            <a:schemeClr val="accent1"/>
          </a:fillRef>
          <a:effectRef idx="0">
            <a:schemeClr val="accent1"/>
          </a:effectRef>
          <a:fontRef idx="minor">
            <a:schemeClr val="tx1"/>
          </a:fontRef>
        </p:style>
      </p:cxnSp>
      <p:sp>
        <p:nvSpPr>
          <p:cNvPr id="5" name="Oval 4"/>
          <p:cNvSpPr/>
          <p:nvPr/>
        </p:nvSpPr>
        <p:spPr>
          <a:xfrm>
            <a:off x="4166471" y="4160717"/>
            <a:ext cx="322261" cy="281274"/>
          </a:xfrm>
          <a:prstGeom prst="ellipse">
            <a:avLst/>
          </a:prstGeom>
          <a:solidFill>
            <a:srgbClr val="C00000"/>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accent5"/>
              </a:solidFill>
            </a:endParaRPr>
          </a:p>
        </p:txBody>
      </p:sp>
      <p:sp>
        <p:nvSpPr>
          <p:cNvPr id="63" name="Oval 62"/>
          <p:cNvSpPr/>
          <p:nvPr/>
        </p:nvSpPr>
        <p:spPr>
          <a:xfrm flipV="1">
            <a:off x="3958432" y="2575428"/>
            <a:ext cx="293687" cy="252732"/>
          </a:xfrm>
          <a:prstGeom prst="ellipse">
            <a:avLst/>
          </a:prstGeom>
          <a:solidFill>
            <a:srgbClr val="FF0000"/>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rgbClr val="FF0000"/>
              </a:solidFill>
            </a:endParaRPr>
          </a:p>
        </p:txBody>
      </p:sp>
      <p:sp>
        <p:nvSpPr>
          <p:cNvPr id="6" name="TextBox 5"/>
          <p:cNvSpPr txBox="1"/>
          <p:nvPr/>
        </p:nvSpPr>
        <p:spPr>
          <a:xfrm>
            <a:off x="4162425" y="4538177"/>
            <a:ext cx="1338828" cy="369332"/>
          </a:xfrm>
          <a:prstGeom prst="rect">
            <a:avLst/>
          </a:prstGeom>
          <a:noFill/>
        </p:spPr>
        <p:txBody>
          <a:bodyPr wrap="none" rtlCol="0">
            <a:spAutoFit/>
          </a:bodyPr>
          <a:lstStyle/>
          <a:p>
            <a:r>
              <a:rPr lang="en-US" b="1" dirty="0">
                <a:solidFill>
                  <a:srgbClr val="C00000"/>
                </a:solidFill>
              </a:rPr>
              <a:t>Monopsony</a:t>
            </a:r>
          </a:p>
        </p:txBody>
      </p:sp>
      <p:sp>
        <p:nvSpPr>
          <p:cNvPr id="66" name="TextBox 65"/>
          <p:cNvSpPr txBox="1"/>
          <p:nvPr/>
        </p:nvSpPr>
        <p:spPr>
          <a:xfrm>
            <a:off x="4342752" y="2482149"/>
            <a:ext cx="1184940" cy="369332"/>
          </a:xfrm>
          <a:prstGeom prst="rect">
            <a:avLst/>
          </a:prstGeom>
          <a:noFill/>
        </p:spPr>
        <p:txBody>
          <a:bodyPr wrap="none" rtlCol="0">
            <a:spAutoFit/>
          </a:bodyPr>
          <a:lstStyle/>
          <a:p>
            <a:r>
              <a:rPr lang="en-US" b="1" dirty="0">
                <a:solidFill>
                  <a:srgbClr val="FF0000"/>
                </a:solidFill>
              </a:rPr>
              <a:t>Monopoly</a:t>
            </a:r>
          </a:p>
        </p:txBody>
      </p:sp>
      <p:sp>
        <p:nvSpPr>
          <p:cNvPr id="2" name="Slide Number Placeholder 1"/>
          <p:cNvSpPr>
            <a:spLocks noGrp="1"/>
          </p:cNvSpPr>
          <p:nvPr>
            <p:ph type="sldNum" sz="quarter" idx="12"/>
          </p:nvPr>
        </p:nvSpPr>
        <p:spPr/>
        <p:txBody>
          <a:bodyPr/>
          <a:lstStyle/>
          <a:p>
            <a:fld id="{97DA0D86-7EB4-4B7A-A8D3-D46CE2CF7D45}" type="slidenum">
              <a:rPr lang="en-US" smtClean="0"/>
              <a:t>29</a:t>
            </a:fld>
            <a:endParaRPr lang="en-US"/>
          </a:p>
        </p:txBody>
      </p:sp>
      <p:sp>
        <p:nvSpPr>
          <p:cNvPr id="7" name="Oval 6">
            <a:extLst>
              <a:ext uri="{FF2B5EF4-FFF2-40B4-BE49-F238E27FC236}">
                <a16:creationId xmlns:a16="http://schemas.microsoft.com/office/drawing/2014/main" id="{3C75539E-8E1E-4755-A505-C8005DB49421}"/>
              </a:ext>
            </a:extLst>
          </p:cNvPr>
          <p:cNvSpPr/>
          <p:nvPr/>
        </p:nvSpPr>
        <p:spPr>
          <a:xfrm>
            <a:off x="5083374" y="3772007"/>
            <a:ext cx="322261" cy="281274"/>
          </a:xfrm>
          <a:prstGeom prst="ellipse">
            <a:avLst/>
          </a:prstGeom>
          <a:solidFill>
            <a:srgbClr val="00B050"/>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accent5"/>
              </a:solidFill>
            </a:endParaRPr>
          </a:p>
        </p:txBody>
      </p:sp>
      <p:sp>
        <p:nvSpPr>
          <p:cNvPr id="8" name="TextBox 7">
            <a:extLst>
              <a:ext uri="{FF2B5EF4-FFF2-40B4-BE49-F238E27FC236}">
                <a16:creationId xmlns:a16="http://schemas.microsoft.com/office/drawing/2014/main" id="{E9B33CA7-D9EB-40F9-A263-36885AC6B273}"/>
              </a:ext>
            </a:extLst>
          </p:cNvPr>
          <p:cNvSpPr txBox="1"/>
          <p:nvPr/>
        </p:nvSpPr>
        <p:spPr>
          <a:xfrm>
            <a:off x="5683113" y="3821239"/>
            <a:ext cx="4830168" cy="369332"/>
          </a:xfrm>
          <a:prstGeom prst="rect">
            <a:avLst/>
          </a:prstGeom>
          <a:noFill/>
        </p:spPr>
        <p:txBody>
          <a:bodyPr wrap="none" rtlCol="0">
            <a:spAutoFit/>
          </a:bodyPr>
          <a:lstStyle/>
          <a:p>
            <a:r>
              <a:rPr lang="en-US" b="1" dirty="0">
                <a:solidFill>
                  <a:srgbClr val="00B050"/>
                </a:solidFill>
              </a:rPr>
              <a:t>Bilateral Monopoly = Competitive employment</a:t>
            </a:r>
          </a:p>
        </p:txBody>
      </p:sp>
      <p:sp>
        <p:nvSpPr>
          <p:cNvPr id="3" name="TextBox 2">
            <a:extLst>
              <a:ext uri="{FF2B5EF4-FFF2-40B4-BE49-F238E27FC236}">
                <a16:creationId xmlns:a16="http://schemas.microsoft.com/office/drawing/2014/main" id="{9C11A983-133F-45E0-A84E-BD3CB1044222}"/>
              </a:ext>
            </a:extLst>
          </p:cNvPr>
          <p:cNvSpPr txBox="1"/>
          <p:nvPr/>
        </p:nvSpPr>
        <p:spPr>
          <a:xfrm>
            <a:off x="8806542" y="608382"/>
            <a:ext cx="2547258" cy="2862322"/>
          </a:xfrm>
          <a:prstGeom prst="rect">
            <a:avLst/>
          </a:prstGeom>
          <a:noFill/>
          <a:ln w="28575">
            <a:solidFill>
              <a:srgbClr val="0070C0"/>
            </a:solidFill>
          </a:ln>
        </p:spPr>
        <p:txBody>
          <a:bodyPr wrap="square" rtlCol="0">
            <a:spAutoFit/>
          </a:bodyPr>
          <a:lstStyle/>
          <a:p>
            <a:r>
              <a:rPr lang="en-US" b="1" dirty="0">
                <a:solidFill>
                  <a:srgbClr val="0070C0"/>
                </a:solidFill>
              </a:rPr>
              <a:t>Bilateral monopoly can raise employment above the level from either monopoly seller </a:t>
            </a:r>
            <a:r>
              <a:rPr lang="en-US" b="1" i="1" dirty="0">
                <a:solidFill>
                  <a:srgbClr val="0070C0"/>
                </a:solidFill>
              </a:rPr>
              <a:t>(union)</a:t>
            </a:r>
            <a:r>
              <a:rPr lang="en-US" b="1" dirty="0">
                <a:solidFill>
                  <a:srgbClr val="0070C0"/>
                </a:solidFill>
              </a:rPr>
              <a:t> or monopsony buyer</a:t>
            </a:r>
          </a:p>
          <a:p>
            <a:endParaRPr lang="en-US" b="1" dirty="0">
              <a:solidFill>
                <a:srgbClr val="0070C0"/>
              </a:solidFill>
            </a:endParaRPr>
          </a:p>
          <a:p>
            <a:r>
              <a:rPr lang="en-US" b="1" dirty="0">
                <a:solidFill>
                  <a:srgbClr val="0070C0"/>
                </a:solidFill>
              </a:rPr>
              <a:t>The parties then share the “surplus” according to their respective bargaining power</a:t>
            </a:r>
          </a:p>
        </p:txBody>
      </p:sp>
    </p:spTree>
    <p:extLst>
      <p:ext uri="{BB962C8B-B14F-4D97-AF65-F5344CB8AC3E}">
        <p14:creationId xmlns:p14="http://schemas.microsoft.com/office/powerpoint/2010/main" val="597140296"/>
      </p:ext>
    </p:extLst>
  </p:cSld>
  <p:clrMapOvr>
    <a:masterClrMapping/>
  </p:clrMapOvr>
  <p:timing>
    <p:tnLst>
      <p:par>
        <p:cTn id="1" dur="indefinite" restart="never" nodeType="tmRoot">
          <p:childTnLst>
            <p:seq concurrent="1" nextAc="seek">
              <p:cTn id="2" dur="indefinite" nodeType="mainSeq">
                <p:childTnLst>
                  <p:par>
                    <p:cTn id="3" fill="hold" nodeType="clickPar">
                      <p:stCondLst>
                        <p:cond delay="indefinite"/>
                      </p:stCondLst>
                      <p:childTnLst>
                        <p:par>
                          <p:cTn id="4" fill="hold" nodeType="withGroup">
                            <p:stCondLst>
                              <p:cond delay="0"/>
                            </p:stCondLst>
                            <p:childTnLst>
                              <p:par>
                                <p:cTn id="5" presetID="1" presetClass="entr" presetSubtype="0" fill="hold" grpId="0" nodeType="clickEffect">
                                  <p:stCondLst>
                                    <p:cond delay="0"/>
                                  </p:stCondLst>
                                  <p:childTnLst>
                                    <p:set>
                                      <p:cBhvr>
                                        <p:cTn id="6" dur="1" fill="hold">
                                          <p:stCondLst>
                                            <p:cond delay="499"/>
                                          </p:stCondLst>
                                        </p:cTn>
                                        <p:tgtEl>
                                          <p:spTgt spid="94291"/>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94291" grpId="0" animBg="1"/>
    </p:bld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C3A58A72-C362-47F6-8266-D4CA25627267}"/>
              </a:ext>
            </a:extLst>
          </p:cNvPr>
          <p:cNvSpPr>
            <a:spLocks noGrp="1"/>
          </p:cNvSpPr>
          <p:nvPr>
            <p:ph type="title"/>
          </p:nvPr>
        </p:nvSpPr>
        <p:spPr>
          <a:xfrm>
            <a:off x="483124" y="80311"/>
            <a:ext cx="10515600" cy="1325563"/>
          </a:xfrm>
        </p:spPr>
        <p:txBody>
          <a:bodyPr/>
          <a:lstStyle/>
          <a:p>
            <a:r>
              <a:rPr lang="en-US" dirty="0"/>
              <a:t>Multiple Flavors of the Rule of Reason</a:t>
            </a:r>
          </a:p>
        </p:txBody>
      </p:sp>
      <p:sp>
        <p:nvSpPr>
          <p:cNvPr id="4" name="Content Placeholder 4">
            <a:extLst>
              <a:ext uri="{FF2B5EF4-FFF2-40B4-BE49-F238E27FC236}">
                <a16:creationId xmlns:a16="http://schemas.microsoft.com/office/drawing/2014/main" id="{1447441B-A9F1-4F01-8BB5-0C423676095E}"/>
              </a:ext>
            </a:extLst>
          </p:cNvPr>
          <p:cNvSpPr>
            <a:spLocks noGrp="1"/>
          </p:cNvSpPr>
          <p:nvPr>
            <p:ph idx="1"/>
          </p:nvPr>
        </p:nvSpPr>
        <p:spPr>
          <a:xfrm>
            <a:off x="448081" y="1273996"/>
            <a:ext cx="5784553" cy="5503693"/>
          </a:xfrm>
        </p:spPr>
        <p:txBody>
          <a:bodyPr>
            <a:normAutofit/>
          </a:bodyPr>
          <a:lstStyle/>
          <a:p>
            <a:r>
              <a:rPr lang="en-US" sz="2200" dirty="0"/>
              <a:t>Per Se analysis (i.e., ROR with a conclusive anticompetitive presumption)</a:t>
            </a:r>
          </a:p>
          <a:p>
            <a:r>
              <a:rPr lang="en-US" sz="2200" dirty="0"/>
              <a:t>Quick Look</a:t>
            </a:r>
          </a:p>
          <a:p>
            <a:pPr lvl="1"/>
            <a:r>
              <a:rPr lang="en-US" sz="2000" dirty="0"/>
              <a:t>Presumption</a:t>
            </a:r>
          </a:p>
          <a:p>
            <a:pPr lvl="1"/>
            <a:r>
              <a:rPr lang="en-US" sz="2000" dirty="0"/>
              <a:t>Maybe buttressed with direct </a:t>
            </a:r>
            <a:br>
              <a:rPr lang="en-US" sz="2000" dirty="0"/>
            </a:br>
            <a:r>
              <a:rPr lang="en-US" sz="2000" dirty="0"/>
              <a:t>evidence of harm </a:t>
            </a:r>
          </a:p>
          <a:p>
            <a:r>
              <a:rPr lang="en-US" sz="2200" dirty="0"/>
              <a:t>Structured ROR</a:t>
            </a:r>
            <a:endParaRPr lang="en-US" sz="2200" i="1" dirty="0">
              <a:solidFill>
                <a:srgbClr val="C00000"/>
              </a:solidFill>
            </a:endParaRPr>
          </a:p>
          <a:p>
            <a:pPr lvl="1"/>
            <a:r>
              <a:rPr lang="en-US" sz="2000" dirty="0"/>
              <a:t>Evaluate collective market power from </a:t>
            </a:r>
            <a:br>
              <a:rPr lang="en-US" sz="2000" dirty="0"/>
            </a:br>
            <a:r>
              <a:rPr lang="en-US" sz="2000" dirty="0"/>
              <a:t>(i) circumstantial evidence of mkt power; </a:t>
            </a:r>
            <a:r>
              <a:rPr lang="en-US" sz="2000" i="1" dirty="0"/>
              <a:t>or </a:t>
            </a:r>
            <a:br>
              <a:rPr lang="en-US" sz="2000" dirty="0"/>
            </a:br>
            <a:r>
              <a:rPr lang="en-US" sz="2000" dirty="0"/>
              <a:t>(ii) direct evidence of market power; </a:t>
            </a:r>
            <a:r>
              <a:rPr lang="en-US" sz="2000" i="1" dirty="0"/>
              <a:t>or </a:t>
            </a:r>
          </a:p>
          <a:p>
            <a:pPr marL="457200" lvl="1" indent="0">
              <a:buNone/>
            </a:pPr>
            <a:r>
              <a:rPr lang="en-US" sz="2000" dirty="0"/>
              <a:t>    (iii) direct evidence of anticompetitive effects. 	</a:t>
            </a:r>
          </a:p>
          <a:p>
            <a:pPr lvl="1"/>
            <a:r>
              <a:rPr lang="en-US" sz="2000" dirty="0"/>
              <a:t>Assess Likely anticompetitive effects </a:t>
            </a:r>
          </a:p>
          <a:p>
            <a:pPr lvl="1"/>
            <a:r>
              <a:rPr lang="en-US" sz="2000" dirty="0"/>
              <a:t>Assess procompetitive efficiencies</a:t>
            </a:r>
          </a:p>
          <a:p>
            <a:pPr lvl="1"/>
            <a:r>
              <a:rPr lang="en-US" sz="2000" dirty="0"/>
              <a:t>Balance pro- and anti-competitive effects to determine overall effect; evaluate LRA</a:t>
            </a:r>
          </a:p>
        </p:txBody>
      </p:sp>
      <p:sp>
        <p:nvSpPr>
          <p:cNvPr id="5" name="TextBox 4">
            <a:extLst>
              <a:ext uri="{FF2B5EF4-FFF2-40B4-BE49-F238E27FC236}">
                <a16:creationId xmlns:a16="http://schemas.microsoft.com/office/drawing/2014/main" id="{AA1518DB-0454-4E6D-8E8F-A0A292C7C23F}"/>
              </a:ext>
            </a:extLst>
          </p:cNvPr>
          <p:cNvSpPr txBox="1"/>
          <p:nvPr/>
        </p:nvSpPr>
        <p:spPr>
          <a:xfrm>
            <a:off x="8876873" y="200878"/>
            <a:ext cx="2912962" cy="2769989"/>
          </a:xfrm>
          <a:prstGeom prst="rect">
            <a:avLst/>
          </a:prstGeom>
          <a:solidFill>
            <a:srgbClr val="FFFF00"/>
          </a:solidFill>
          <a:ln w="38100">
            <a:solidFill>
              <a:srgbClr val="0070C0"/>
            </a:solidFill>
          </a:ln>
        </p:spPr>
        <p:txBody>
          <a:bodyPr wrap="square" rtlCol="0">
            <a:spAutoFit/>
          </a:bodyPr>
          <a:lstStyle/>
          <a:p>
            <a:r>
              <a:rPr lang="en-US" b="1" u="sng" dirty="0">
                <a:solidFill>
                  <a:srgbClr val="0070C0"/>
                </a:solidFill>
              </a:rPr>
              <a:t>Common Purpose of All Flavors</a:t>
            </a:r>
            <a:endParaRPr lang="en-US" b="1" i="1" dirty="0">
              <a:solidFill>
                <a:srgbClr val="0070C0"/>
              </a:solidFill>
            </a:endParaRPr>
          </a:p>
          <a:p>
            <a:r>
              <a:rPr lang="en-US" b="1" i="1" dirty="0">
                <a:solidFill>
                  <a:srgbClr val="0070C0"/>
                </a:solidFill>
              </a:rPr>
              <a:t>To reach a confident conclusion about </a:t>
            </a:r>
            <a:r>
              <a:rPr lang="en-US" b="1" i="1" dirty="0">
                <a:solidFill>
                  <a:srgbClr val="C00000"/>
                </a:solidFill>
              </a:rPr>
              <a:t>actual or probable competitive effects</a:t>
            </a:r>
          </a:p>
          <a:p>
            <a:pPr marL="342900" indent="-342900">
              <a:buFont typeface="Arial" panose="020B0604020202020204" pitchFamily="34" charset="0"/>
              <a:buChar char="•"/>
            </a:pPr>
            <a:r>
              <a:rPr lang="en-US" sz="1600" b="1" i="1" dirty="0">
                <a:solidFill>
                  <a:srgbClr val="0070C0"/>
                </a:solidFill>
              </a:rPr>
              <a:t>Collusive Effects</a:t>
            </a:r>
          </a:p>
          <a:p>
            <a:pPr marL="342900" indent="-342900">
              <a:buFont typeface="Arial" panose="020B0604020202020204" pitchFamily="34" charset="0"/>
              <a:buChar char="•"/>
            </a:pPr>
            <a:r>
              <a:rPr lang="en-US" sz="1600" b="1" i="1" dirty="0">
                <a:solidFill>
                  <a:srgbClr val="0070C0"/>
                </a:solidFill>
              </a:rPr>
              <a:t>Exclusionary Effects</a:t>
            </a:r>
          </a:p>
          <a:p>
            <a:pPr marL="342900" indent="-342900">
              <a:buFont typeface="Arial" panose="020B0604020202020204" pitchFamily="34" charset="0"/>
              <a:buChar char="•"/>
            </a:pPr>
            <a:r>
              <a:rPr lang="en-US" sz="1600" b="1" i="1" dirty="0">
                <a:solidFill>
                  <a:srgbClr val="0070C0"/>
                </a:solidFill>
              </a:rPr>
              <a:t>Or, Both</a:t>
            </a:r>
            <a:endParaRPr lang="en-US" b="1" u="sng" dirty="0">
              <a:solidFill>
                <a:srgbClr val="0070C0"/>
              </a:solidFill>
            </a:endParaRPr>
          </a:p>
          <a:p>
            <a:r>
              <a:rPr lang="en-US" b="1" u="sng" dirty="0">
                <a:solidFill>
                  <a:srgbClr val="0070C0"/>
                </a:solidFill>
              </a:rPr>
              <a:t>Sliding scale </a:t>
            </a:r>
          </a:p>
          <a:p>
            <a:r>
              <a:rPr lang="en-US" b="1" i="1" dirty="0">
                <a:solidFill>
                  <a:srgbClr val="0070C0"/>
                </a:solidFill>
              </a:rPr>
              <a:t>Burdens can vary</a:t>
            </a:r>
          </a:p>
        </p:txBody>
      </p:sp>
      <p:sp>
        <p:nvSpPr>
          <p:cNvPr id="3" name="TextBox 2">
            <a:extLst>
              <a:ext uri="{FF2B5EF4-FFF2-40B4-BE49-F238E27FC236}">
                <a16:creationId xmlns:a16="http://schemas.microsoft.com/office/drawing/2014/main" id="{F622BB53-E3B9-4030-9324-97A7F2A0F810}"/>
              </a:ext>
            </a:extLst>
          </p:cNvPr>
          <p:cNvSpPr txBox="1"/>
          <p:nvPr/>
        </p:nvSpPr>
        <p:spPr>
          <a:xfrm>
            <a:off x="7182556" y="4265962"/>
            <a:ext cx="2580633" cy="1569660"/>
          </a:xfrm>
          <a:prstGeom prst="rect">
            <a:avLst/>
          </a:prstGeom>
          <a:noFill/>
          <a:ln w="38100">
            <a:solidFill>
              <a:srgbClr val="0070C0"/>
            </a:solidFill>
          </a:ln>
        </p:spPr>
        <p:txBody>
          <a:bodyPr wrap="square" rtlCol="0">
            <a:spAutoFit/>
          </a:bodyPr>
          <a:lstStyle/>
          <a:p>
            <a:r>
              <a:rPr lang="en-US" b="1" u="sng" dirty="0">
                <a:solidFill>
                  <a:srgbClr val="0070C0"/>
                </a:solidFill>
              </a:rPr>
              <a:t>Circumstantial evidence</a:t>
            </a:r>
          </a:p>
          <a:p>
            <a:r>
              <a:rPr lang="en-US" b="1" dirty="0">
                <a:solidFill>
                  <a:srgbClr val="0070C0"/>
                </a:solidFill>
              </a:rPr>
              <a:t>Define relevant market</a:t>
            </a:r>
          </a:p>
          <a:p>
            <a:r>
              <a:rPr lang="en-US" b="1" dirty="0">
                <a:solidFill>
                  <a:srgbClr val="0070C0"/>
                </a:solidFill>
              </a:rPr>
              <a:t>Calculate market shares</a:t>
            </a:r>
          </a:p>
          <a:p>
            <a:r>
              <a:rPr lang="en-US" b="1" dirty="0">
                <a:solidFill>
                  <a:srgbClr val="0070C0"/>
                </a:solidFill>
              </a:rPr>
              <a:t>Evaluate entry barriers</a:t>
            </a:r>
          </a:p>
          <a:p>
            <a:endParaRPr lang="en-US" sz="2400" dirty="0">
              <a:solidFill>
                <a:srgbClr val="0070C0"/>
              </a:solidFill>
            </a:endParaRPr>
          </a:p>
        </p:txBody>
      </p:sp>
      <p:cxnSp>
        <p:nvCxnSpPr>
          <p:cNvPr id="9" name="Straight Arrow Connector 8">
            <a:extLst>
              <a:ext uri="{FF2B5EF4-FFF2-40B4-BE49-F238E27FC236}">
                <a16:creationId xmlns:a16="http://schemas.microsoft.com/office/drawing/2014/main" id="{06E1FA30-6C7B-4256-A4EE-65E90ED84A08}"/>
              </a:ext>
            </a:extLst>
          </p:cNvPr>
          <p:cNvCxnSpPr>
            <a:cxnSpLocks/>
          </p:cNvCxnSpPr>
          <p:nvPr/>
        </p:nvCxnSpPr>
        <p:spPr>
          <a:xfrm flipH="1" flipV="1">
            <a:off x="7047630" y="711473"/>
            <a:ext cx="1572388" cy="336491"/>
          </a:xfrm>
          <a:prstGeom prst="straightConnector1">
            <a:avLst/>
          </a:prstGeom>
          <a:ln w="38100">
            <a:tailEnd type="triangle"/>
          </a:ln>
        </p:spPr>
        <p:style>
          <a:lnRef idx="1">
            <a:schemeClr val="accent1"/>
          </a:lnRef>
          <a:fillRef idx="0">
            <a:schemeClr val="accent1"/>
          </a:fillRef>
          <a:effectRef idx="0">
            <a:schemeClr val="accent1"/>
          </a:effectRef>
          <a:fontRef idx="minor">
            <a:schemeClr val="tx1"/>
          </a:fontRef>
        </p:style>
      </p:cxnSp>
      <p:cxnSp>
        <p:nvCxnSpPr>
          <p:cNvPr id="11" name="Straight Arrow Connector 10">
            <a:extLst>
              <a:ext uri="{FF2B5EF4-FFF2-40B4-BE49-F238E27FC236}">
                <a16:creationId xmlns:a16="http://schemas.microsoft.com/office/drawing/2014/main" id="{6667E9D6-02BE-4A52-8360-193B94A199BE}"/>
              </a:ext>
            </a:extLst>
          </p:cNvPr>
          <p:cNvCxnSpPr>
            <a:cxnSpLocks/>
          </p:cNvCxnSpPr>
          <p:nvPr/>
        </p:nvCxnSpPr>
        <p:spPr>
          <a:xfrm flipH="1" flipV="1">
            <a:off x="5948855" y="4424855"/>
            <a:ext cx="1048541" cy="474612"/>
          </a:xfrm>
          <a:prstGeom prst="straightConnector1">
            <a:avLst/>
          </a:prstGeom>
          <a:ln w="38100">
            <a:tailEnd type="triangle"/>
          </a:ln>
        </p:spPr>
        <p:style>
          <a:lnRef idx="1">
            <a:schemeClr val="accent1"/>
          </a:lnRef>
          <a:fillRef idx="0">
            <a:schemeClr val="accent1"/>
          </a:fillRef>
          <a:effectRef idx="0">
            <a:schemeClr val="accent1"/>
          </a:effectRef>
          <a:fontRef idx="minor">
            <a:schemeClr val="tx1"/>
          </a:fontRef>
        </p:style>
      </p:cxnSp>
      <p:sp>
        <p:nvSpPr>
          <p:cNvPr id="12" name="TextBox 11">
            <a:extLst>
              <a:ext uri="{FF2B5EF4-FFF2-40B4-BE49-F238E27FC236}">
                <a16:creationId xmlns:a16="http://schemas.microsoft.com/office/drawing/2014/main" id="{63F19EAD-65CD-47D9-95A6-7D37C283B333}"/>
              </a:ext>
            </a:extLst>
          </p:cNvPr>
          <p:cNvSpPr txBox="1"/>
          <p:nvPr/>
        </p:nvSpPr>
        <p:spPr>
          <a:xfrm>
            <a:off x="5420372" y="1859340"/>
            <a:ext cx="2094525" cy="1569660"/>
          </a:xfrm>
          <a:prstGeom prst="rect">
            <a:avLst/>
          </a:prstGeom>
          <a:noFill/>
          <a:ln w="38100">
            <a:solidFill>
              <a:srgbClr val="0070C0"/>
            </a:solidFill>
          </a:ln>
        </p:spPr>
        <p:txBody>
          <a:bodyPr wrap="square" rtlCol="0">
            <a:spAutoFit/>
          </a:bodyPr>
          <a:lstStyle/>
          <a:p>
            <a:r>
              <a:rPr lang="en-US" sz="1600" b="1" dirty="0">
                <a:solidFill>
                  <a:srgbClr val="0070C0"/>
                </a:solidFill>
              </a:rPr>
              <a:t>The presumption is made “conclusive” from rejection of non-cognizable justifications</a:t>
            </a:r>
          </a:p>
          <a:p>
            <a:endParaRPr lang="en-US" sz="1600" b="1" dirty="0">
              <a:solidFill>
                <a:srgbClr val="0070C0"/>
              </a:solidFill>
            </a:endParaRPr>
          </a:p>
        </p:txBody>
      </p:sp>
      <p:cxnSp>
        <p:nvCxnSpPr>
          <p:cNvPr id="13" name="Straight Arrow Connector 12">
            <a:extLst>
              <a:ext uri="{FF2B5EF4-FFF2-40B4-BE49-F238E27FC236}">
                <a16:creationId xmlns:a16="http://schemas.microsoft.com/office/drawing/2014/main" id="{E67990D4-7E59-42E6-8EF3-B6C9F77DD2C8}"/>
              </a:ext>
            </a:extLst>
          </p:cNvPr>
          <p:cNvCxnSpPr>
            <a:cxnSpLocks/>
          </p:cNvCxnSpPr>
          <p:nvPr/>
        </p:nvCxnSpPr>
        <p:spPr>
          <a:xfrm flipH="1" flipV="1">
            <a:off x="4381046" y="1747353"/>
            <a:ext cx="938479" cy="711997"/>
          </a:xfrm>
          <a:prstGeom prst="straightConnector1">
            <a:avLst/>
          </a:prstGeom>
          <a:ln w="38100">
            <a:tailEnd type="triangle"/>
          </a:ln>
        </p:spPr>
        <p:style>
          <a:lnRef idx="1">
            <a:schemeClr val="accent1"/>
          </a:lnRef>
          <a:fillRef idx="0">
            <a:schemeClr val="accent1"/>
          </a:fillRef>
          <a:effectRef idx="0">
            <a:schemeClr val="accent1"/>
          </a:effectRef>
          <a:fontRef idx="minor">
            <a:schemeClr val="tx1"/>
          </a:fontRef>
        </p:style>
      </p:cxnSp>
    </p:spTree>
    <p:extLst>
      <p:ext uri="{BB962C8B-B14F-4D97-AF65-F5344CB8AC3E}">
        <p14:creationId xmlns:p14="http://schemas.microsoft.com/office/powerpoint/2010/main" val="4163711230"/>
      </p:ext>
    </p:extLst>
  </p:cSld>
  <p:clrMapOvr>
    <a:masterClrMapping/>
  </p:clrMapOvr>
</p:sld>
</file>

<file path=ppt/slides/slide3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4A0A1B0B-43F6-4D7B-B833-2DE6057EEE25}"/>
              </a:ext>
            </a:extLst>
          </p:cNvPr>
          <p:cNvSpPr>
            <a:spLocks noGrp="1"/>
          </p:cNvSpPr>
          <p:nvPr>
            <p:ph type="title"/>
          </p:nvPr>
        </p:nvSpPr>
        <p:spPr/>
        <p:txBody>
          <a:bodyPr/>
          <a:lstStyle/>
          <a:p>
            <a:r>
              <a:rPr lang="en-US" dirty="0"/>
              <a:t>Flaws in Relying on Bilateral Monopoly Model to Excuse Monopsony</a:t>
            </a:r>
          </a:p>
        </p:txBody>
      </p:sp>
      <p:sp>
        <p:nvSpPr>
          <p:cNvPr id="3" name="Content Placeholder 2">
            <a:extLst>
              <a:ext uri="{FF2B5EF4-FFF2-40B4-BE49-F238E27FC236}">
                <a16:creationId xmlns:a16="http://schemas.microsoft.com/office/drawing/2014/main" id="{48CD5F47-9EB1-482B-A124-F60B227BB5BF}"/>
              </a:ext>
            </a:extLst>
          </p:cNvPr>
          <p:cNvSpPr>
            <a:spLocks noGrp="1"/>
          </p:cNvSpPr>
          <p:nvPr>
            <p:ph idx="1"/>
          </p:nvPr>
        </p:nvSpPr>
        <p:spPr/>
        <p:txBody>
          <a:bodyPr>
            <a:normAutofit lnSpcReduction="10000"/>
          </a:bodyPr>
          <a:lstStyle/>
          <a:p>
            <a:r>
              <a:rPr lang="en-US" dirty="0"/>
              <a:t>The bilateral monopoly “model” assumes that the buyers are final consumers</a:t>
            </a:r>
          </a:p>
          <a:p>
            <a:pPr lvl="1"/>
            <a:r>
              <a:rPr lang="en-US" dirty="0"/>
              <a:t>But that may not be true</a:t>
            </a:r>
          </a:p>
          <a:p>
            <a:pPr lvl="1"/>
            <a:r>
              <a:rPr lang="en-US" dirty="0"/>
              <a:t>The buyers may be intermediaries/resellers </a:t>
            </a:r>
          </a:p>
          <a:p>
            <a:r>
              <a:rPr lang="en-US" dirty="0">
                <a:solidFill>
                  <a:srgbClr val="C00000"/>
                </a:solidFill>
              </a:rPr>
              <a:t>Input sellers and intermediate buyers who resell have a </a:t>
            </a:r>
            <a:br>
              <a:rPr lang="en-US" dirty="0">
                <a:solidFill>
                  <a:srgbClr val="C00000"/>
                </a:solidFill>
              </a:rPr>
            </a:br>
            <a:r>
              <a:rPr lang="en-US" i="1" dirty="0">
                <a:solidFill>
                  <a:srgbClr val="C00000"/>
                </a:solidFill>
              </a:rPr>
              <a:t>mutual incentive </a:t>
            </a:r>
            <a:r>
              <a:rPr lang="en-US" dirty="0">
                <a:solidFill>
                  <a:srgbClr val="C00000"/>
                </a:solidFill>
              </a:rPr>
              <a:t>to raise prices to final consumers </a:t>
            </a:r>
          </a:p>
          <a:p>
            <a:r>
              <a:rPr lang="en-US" dirty="0"/>
              <a:t>Examples</a:t>
            </a:r>
          </a:p>
          <a:p>
            <a:pPr lvl="1"/>
            <a:r>
              <a:rPr lang="en-US" i="1" dirty="0" err="1"/>
              <a:t>JTC</a:t>
            </a:r>
            <a:r>
              <a:rPr lang="en-US" i="1" dirty="0"/>
              <a:t> Petroleum </a:t>
            </a:r>
            <a:r>
              <a:rPr lang="en-US" dirty="0"/>
              <a:t>– Applicators and Asphalt producers combined to stabilize cartel and share cartel profits</a:t>
            </a:r>
          </a:p>
          <a:p>
            <a:pPr lvl="1"/>
            <a:r>
              <a:rPr lang="en-US" dirty="0"/>
              <a:t>If health insurers are permitted to collectively negotiate hospital fees, they may structure contract to push up the price of health insurance to consumers</a:t>
            </a:r>
          </a:p>
        </p:txBody>
      </p:sp>
      <p:sp>
        <p:nvSpPr>
          <p:cNvPr id="4" name="Slide Number Placeholder 3">
            <a:extLst>
              <a:ext uri="{FF2B5EF4-FFF2-40B4-BE49-F238E27FC236}">
                <a16:creationId xmlns:a16="http://schemas.microsoft.com/office/drawing/2014/main" id="{2FACB166-401C-41D9-A033-1872EC20F18A}"/>
              </a:ext>
            </a:extLst>
          </p:cNvPr>
          <p:cNvSpPr>
            <a:spLocks noGrp="1"/>
          </p:cNvSpPr>
          <p:nvPr>
            <p:ph type="sldNum" sz="quarter" idx="12"/>
          </p:nvPr>
        </p:nvSpPr>
        <p:spPr/>
        <p:txBody>
          <a:bodyPr/>
          <a:lstStyle/>
          <a:p>
            <a:fld id="{1BE37F07-0D95-4915-A8E7-E59F3F9B8879}" type="slidenum">
              <a:rPr lang="en-US" smtClean="0"/>
              <a:t>30</a:t>
            </a:fld>
            <a:endParaRPr lang="en-US"/>
          </a:p>
        </p:txBody>
      </p:sp>
    </p:spTree>
    <p:extLst>
      <p:ext uri="{BB962C8B-B14F-4D97-AF65-F5344CB8AC3E}">
        <p14:creationId xmlns:p14="http://schemas.microsoft.com/office/powerpoint/2010/main" val="1016500789"/>
      </p:ext>
    </p:extLst>
  </p:cSld>
  <p:clrMapOvr>
    <a:masterClrMapping/>
  </p:clrMapOvr>
</p:sld>
</file>

<file path=ppt/slides/slide3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p:txBody>
          <a:bodyPr/>
          <a:lstStyle/>
          <a:p>
            <a:r>
              <a:rPr lang="en-US" dirty="0"/>
              <a:t> </a:t>
            </a:r>
          </a:p>
        </p:txBody>
      </p:sp>
      <p:sp>
        <p:nvSpPr>
          <p:cNvPr id="3" name="Subtitle 2"/>
          <p:cNvSpPr>
            <a:spLocks noGrp="1"/>
          </p:cNvSpPr>
          <p:nvPr>
            <p:ph type="subTitle" idx="1"/>
          </p:nvPr>
        </p:nvSpPr>
        <p:spPr/>
        <p:txBody>
          <a:bodyPr/>
          <a:lstStyle/>
          <a:p>
            <a:r>
              <a:rPr lang="en-US" dirty="0">
                <a:solidFill>
                  <a:schemeClr val="tx1"/>
                </a:solidFill>
              </a:rPr>
              <a:t>Application to Buyer Power Claims in Anthem/Cigna Merger</a:t>
            </a:r>
          </a:p>
          <a:p>
            <a:r>
              <a:rPr lang="en-US" dirty="0"/>
              <a:t>(To Be Discussed if Time)</a:t>
            </a:r>
            <a:endParaRPr lang="en-US" dirty="0">
              <a:solidFill>
                <a:schemeClr val="tx1"/>
              </a:solidFill>
            </a:endParaRPr>
          </a:p>
        </p:txBody>
      </p:sp>
      <p:sp>
        <p:nvSpPr>
          <p:cNvPr id="4" name="Slide Number Placeholder 3"/>
          <p:cNvSpPr>
            <a:spLocks noGrp="1"/>
          </p:cNvSpPr>
          <p:nvPr>
            <p:ph type="sldNum" sz="quarter" idx="12"/>
          </p:nvPr>
        </p:nvSpPr>
        <p:spPr/>
        <p:txBody>
          <a:bodyPr/>
          <a:lstStyle/>
          <a:p>
            <a:pPr algn="ctr"/>
            <a:fld id="{97DA0D86-7EB4-4B7A-A8D3-D46CE2CF7D45}" type="slidenum">
              <a:rPr lang="en-US" smtClean="0"/>
              <a:pPr algn="ctr"/>
              <a:t>31</a:t>
            </a:fld>
            <a:endParaRPr lang="en-US" dirty="0"/>
          </a:p>
        </p:txBody>
      </p:sp>
    </p:spTree>
    <p:extLst>
      <p:ext uri="{BB962C8B-B14F-4D97-AF65-F5344CB8AC3E}">
        <p14:creationId xmlns:p14="http://schemas.microsoft.com/office/powerpoint/2010/main" val="1143352801"/>
      </p:ext>
    </p:extLst>
  </p:cSld>
  <p:clrMapOvr>
    <a:masterClrMapping/>
  </p:clrMapOvr>
</p:sld>
</file>

<file path=ppt/slides/slide3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94577" y="136525"/>
            <a:ext cx="10515600" cy="1325563"/>
          </a:xfrm>
        </p:spPr>
        <p:txBody>
          <a:bodyPr>
            <a:normAutofit/>
          </a:bodyPr>
          <a:lstStyle/>
          <a:p>
            <a:r>
              <a:rPr lang="en-US" dirty="0"/>
              <a:t>District Court on Cost Reductions from Larger Size</a:t>
            </a:r>
          </a:p>
        </p:txBody>
      </p:sp>
      <p:sp>
        <p:nvSpPr>
          <p:cNvPr id="3" name="Content Placeholder 2"/>
          <p:cNvSpPr>
            <a:spLocks noGrp="1"/>
          </p:cNvSpPr>
          <p:nvPr>
            <p:ph idx="1"/>
          </p:nvPr>
        </p:nvSpPr>
        <p:spPr>
          <a:xfrm>
            <a:off x="381000" y="1112767"/>
            <a:ext cx="8229600" cy="2192129"/>
          </a:xfrm>
        </p:spPr>
        <p:txBody>
          <a:bodyPr>
            <a:normAutofit/>
          </a:bodyPr>
          <a:lstStyle/>
          <a:p>
            <a:r>
              <a:rPr lang="en-US" sz="2000" dirty="0"/>
              <a:t>Proposed merger among 2 large health insurers – Aetna and Cigna</a:t>
            </a:r>
          </a:p>
          <a:p>
            <a:r>
              <a:rPr lang="en-US" sz="2000" dirty="0"/>
              <a:t>Preliminary injunction (PI) granted in D.C. District Ct. and appealed to DC Circuit, where PI affirmed</a:t>
            </a:r>
          </a:p>
          <a:p>
            <a:r>
              <a:rPr lang="en-US" sz="2000" dirty="0"/>
              <a:t>Parties argued that a procompetitive effect was that the merged firm would be able to negotiate lower prices with hospitals and doctors</a:t>
            </a:r>
          </a:p>
          <a:p>
            <a:r>
              <a:rPr lang="en-US" sz="2000" dirty="0"/>
              <a:t>District court rejected the claim:</a:t>
            </a:r>
          </a:p>
        </p:txBody>
      </p:sp>
      <p:sp>
        <p:nvSpPr>
          <p:cNvPr id="4" name="Slide Number Placeholder 3"/>
          <p:cNvSpPr>
            <a:spLocks noGrp="1"/>
          </p:cNvSpPr>
          <p:nvPr>
            <p:ph type="sldNum" sz="quarter" idx="12"/>
          </p:nvPr>
        </p:nvSpPr>
        <p:spPr/>
        <p:txBody>
          <a:bodyPr/>
          <a:lstStyle/>
          <a:p>
            <a:fld id="{97DA0D86-7EB4-4B7A-A8D3-D46CE2CF7D45}" type="slidenum">
              <a:rPr lang="en-US" smtClean="0"/>
              <a:t>32</a:t>
            </a:fld>
            <a:endParaRPr lang="en-US" dirty="0"/>
          </a:p>
        </p:txBody>
      </p:sp>
      <p:sp>
        <p:nvSpPr>
          <p:cNvPr id="5" name="TextBox 4">
            <a:extLst>
              <a:ext uri="{FF2B5EF4-FFF2-40B4-BE49-F238E27FC236}">
                <a16:creationId xmlns:a16="http://schemas.microsoft.com/office/drawing/2014/main" id="{3CF6A8A9-4A8C-445B-A1DD-C6772B145260}"/>
              </a:ext>
            </a:extLst>
          </p:cNvPr>
          <p:cNvSpPr txBox="1"/>
          <p:nvPr/>
        </p:nvSpPr>
        <p:spPr>
          <a:xfrm>
            <a:off x="766282" y="3416972"/>
            <a:ext cx="8157682" cy="2585323"/>
          </a:xfrm>
          <a:prstGeom prst="rect">
            <a:avLst/>
          </a:prstGeom>
          <a:noFill/>
        </p:spPr>
        <p:txBody>
          <a:bodyPr wrap="square" rtlCol="0">
            <a:spAutoFit/>
          </a:bodyPr>
          <a:lstStyle/>
          <a:p>
            <a:pPr marL="0" indent="0" algn="just">
              <a:lnSpc>
                <a:spcPct val="90000"/>
              </a:lnSpc>
              <a:spcBef>
                <a:spcPts val="600"/>
              </a:spcBef>
              <a:buNone/>
            </a:pPr>
            <a:r>
              <a:rPr lang="en-US" sz="2000" dirty="0"/>
              <a:t>“[S]</a:t>
            </a:r>
            <a:r>
              <a:rPr lang="en-US" sz="2000" dirty="0" err="1"/>
              <a:t>ince</a:t>
            </a:r>
            <a:r>
              <a:rPr lang="en-US" sz="2000" dirty="0"/>
              <a:t> the efficiencies defense is based not on any economies of scale, reduced transaction costs, or production efficiencies that will be achieved by either the carriers or the providers due to the combination of the two enterprises</a:t>
            </a:r>
            <a:r>
              <a:rPr lang="en-US" sz="2000" dirty="0">
                <a:solidFill>
                  <a:srgbClr val="C00000"/>
                </a:solidFill>
              </a:rPr>
              <a:t>, but rather on Anthem’s ability to exercise the muscle it has already obtained by virtue of its size, with no corresponding increase in value or output, the scenario seems better characterized as an application of market power rather than a cognizable beneficial effect of the merger. </a:t>
            </a:r>
            <a:r>
              <a:rPr lang="en-US" sz="2000" dirty="0"/>
              <a:t>(District Court at 130).</a:t>
            </a:r>
          </a:p>
          <a:p>
            <a:pPr marL="0" indent="0" algn="just">
              <a:lnSpc>
                <a:spcPct val="90000"/>
              </a:lnSpc>
              <a:buNone/>
            </a:pPr>
            <a:endParaRPr lang="en-US" sz="2000" dirty="0"/>
          </a:p>
        </p:txBody>
      </p:sp>
    </p:spTree>
    <p:extLst>
      <p:ext uri="{BB962C8B-B14F-4D97-AF65-F5344CB8AC3E}">
        <p14:creationId xmlns:p14="http://schemas.microsoft.com/office/powerpoint/2010/main" val="3556966261"/>
      </p:ext>
    </p:extLst>
  </p:cSld>
  <p:clrMapOvr>
    <a:masterClrMapping/>
  </p:clrMapOvr>
</p:sld>
</file>

<file path=ppt/slides/slide3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r>
              <a:rPr lang="en-US" dirty="0"/>
              <a:t>Then-Judge Kavanaugh Dissent: </a:t>
            </a:r>
            <a:br>
              <a:rPr lang="en-US" dirty="0"/>
            </a:br>
            <a:r>
              <a:rPr lang="en-US" dirty="0"/>
              <a:t>Monopsony vs Bargaining Power </a:t>
            </a:r>
          </a:p>
        </p:txBody>
      </p:sp>
      <p:sp>
        <p:nvSpPr>
          <p:cNvPr id="3" name="Content Placeholder 2"/>
          <p:cNvSpPr>
            <a:spLocks noGrp="1"/>
          </p:cNvSpPr>
          <p:nvPr>
            <p:ph idx="1"/>
          </p:nvPr>
        </p:nvSpPr>
        <p:spPr>
          <a:xfrm>
            <a:off x="838200" y="1898150"/>
            <a:ext cx="8229600" cy="5486400"/>
          </a:xfrm>
        </p:spPr>
        <p:txBody>
          <a:bodyPr>
            <a:normAutofit/>
          </a:bodyPr>
          <a:lstStyle/>
          <a:p>
            <a:pPr marL="0" indent="0">
              <a:spcBef>
                <a:spcPts val="600"/>
              </a:spcBef>
              <a:buNone/>
            </a:pPr>
            <a:r>
              <a:rPr lang="en-US" sz="1800" dirty="0"/>
              <a:t>“The Government claimed that the merger between Anthem and Cigna would give Anthem-Cigna monopsony power in the upstream market where Anthem- Cigna negotiates provider rates with hospitals and doctors. </a:t>
            </a:r>
            <a:r>
              <a:rPr lang="en-US" sz="1800" dirty="0">
                <a:solidFill>
                  <a:srgbClr val="C00000"/>
                </a:solidFill>
              </a:rPr>
              <a:t>The District Court did not decide that separate claim. I would remand for the District Court to decide it in the first instance.”</a:t>
            </a:r>
            <a:endParaRPr lang="en-US" sz="1800" dirty="0"/>
          </a:p>
          <a:p>
            <a:pPr marL="0" indent="0">
              <a:spcBef>
                <a:spcPts val="600"/>
              </a:spcBef>
              <a:buNone/>
            </a:pPr>
            <a:r>
              <a:rPr lang="en-US" sz="1800" dirty="0">
                <a:solidFill>
                  <a:srgbClr val="C00000"/>
                </a:solidFill>
              </a:rPr>
              <a:t>“The consumer welfare implications (and consequently, the antitrust law implications) of monopsony power and ordinary bargaining power are very different. </a:t>
            </a:r>
            <a:r>
              <a:rPr lang="en-US" sz="1800" dirty="0"/>
              <a:t>Although both monopsony and bargaining power result in lower input prices, </a:t>
            </a:r>
            <a:r>
              <a:rPr lang="en-US" sz="1800" dirty="0">
                <a:solidFill>
                  <a:srgbClr val="C00000"/>
                </a:solidFill>
              </a:rPr>
              <a:t>ordinary bargaining power usually results in lower prices for consumers, whereas monopsony power usually does not, at least over the long term.  </a:t>
            </a:r>
            <a:r>
              <a:rPr lang="en-US" sz="1800" dirty="0"/>
              <a:t>… </a:t>
            </a:r>
          </a:p>
          <a:p>
            <a:pPr marL="0" indent="0">
              <a:spcBef>
                <a:spcPts val="600"/>
              </a:spcBef>
              <a:buNone/>
            </a:pPr>
            <a:r>
              <a:rPr lang="en-US" sz="1800" dirty="0"/>
              <a:t>Therefore, the exercise of </a:t>
            </a:r>
            <a:r>
              <a:rPr lang="en-US" sz="1800" i="1" dirty="0"/>
              <a:t>bargaining power </a:t>
            </a:r>
            <a:r>
              <a:rPr lang="en-US" sz="1800" dirty="0"/>
              <a:t>by Anthem-Cigna is </a:t>
            </a:r>
            <a:r>
              <a:rPr lang="en-US" sz="1800" i="1" dirty="0"/>
              <a:t>procompetitive </a:t>
            </a:r>
            <a:r>
              <a:rPr lang="en-US" sz="1800" dirty="0"/>
              <a:t>because it usually results in lower prices for Anthem-Cigna’s employer-customers. By contrast, the exercise of </a:t>
            </a:r>
            <a:r>
              <a:rPr lang="en-US" sz="1800" i="1" dirty="0"/>
              <a:t>monopsony power </a:t>
            </a:r>
            <a:r>
              <a:rPr lang="en-US" sz="1800" dirty="0"/>
              <a:t>by Anthem-Cigna may be </a:t>
            </a:r>
            <a:r>
              <a:rPr lang="en-US" sz="1800" i="1" dirty="0"/>
              <a:t>anticompetitive </a:t>
            </a:r>
            <a:r>
              <a:rPr lang="en-US" sz="1800" dirty="0"/>
              <a:t>because it may result in higher prices.” </a:t>
            </a:r>
          </a:p>
          <a:p>
            <a:pPr marL="0" indent="0">
              <a:spcBef>
                <a:spcPts val="600"/>
              </a:spcBef>
              <a:buNone/>
            </a:pPr>
            <a:r>
              <a:rPr lang="en-US" sz="1800" dirty="0"/>
              <a:t>(Kavanaugh at 12-13). </a:t>
            </a:r>
          </a:p>
          <a:p>
            <a:endParaRPr lang="en-US" sz="1600" dirty="0"/>
          </a:p>
          <a:p>
            <a:endParaRPr lang="en-US" sz="1600" dirty="0"/>
          </a:p>
        </p:txBody>
      </p:sp>
      <p:sp>
        <p:nvSpPr>
          <p:cNvPr id="4" name="Slide Number Placeholder 3"/>
          <p:cNvSpPr>
            <a:spLocks noGrp="1"/>
          </p:cNvSpPr>
          <p:nvPr>
            <p:ph type="sldNum" sz="quarter" idx="12"/>
          </p:nvPr>
        </p:nvSpPr>
        <p:spPr/>
        <p:txBody>
          <a:bodyPr/>
          <a:lstStyle/>
          <a:p>
            <a:fld id="{97DA0D86-7EB4-4B7A-A8D3-D46CE2CF7D45}" type="slidenum">
              <a:rPr lang="en-US" smtClean="0"/>
              <a:t>33</a:t>
            </a:fld>
            <a:endParaRPr lang="en-US"/>
          </a:p>
        </p:txBody>
      </p:sp>
    </p:spTree>
    <p:extLst>
      <p:ext uri="{BB962C8B-B14F-4D97-AF65-F5344CB8AC3E}">
        <p14:creationId xmlns:p14="http://schemas.microsoft.com/office/powerpoint/2010/main" val="4161887934"/>
      </p:ext>
    </p:extLst>
  </p:cSld>
  <p:clrMapOvr>
    <a:masterClrMapping/>
  </p:clrMapOvr>
</p:sld>
</file>

<file path=ppt/slides/slide3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Autofit/>
          </a:bodyPr>
          <a:lstStyle/>
          <a:p>
            <a:r>
              <a:rPr lang="en-US" dirty="0"/>
              <a:t>Then-Judge Kavanaugh Dissent:</a:t>
            </a:r>
            <a:br>
              <a:rPr lang="en-US" dirty="0"/>
            </a:br>
            <a:r>
              <a:rPr lang="en-US" dirty="0"/>
              <a:t>Bargaining Power Leads to Lower Prices</a:t>
            </a:r>
            <a:endParaRPr lang="en-US" i="1" dirty="0"/>
          </a:p>
        </p:txBody>
      </p:sp>
      <p:sp>
        <p:nvSpPr>
          <p:cNvPr id="3" name="Content Placeholder 2"/>
          <p:cNvSpPr>
            <a:spLocks noGrp="1"/>
          </p:cNvSpPr>
          <p:nvPr>
            <p:ph idx="1"/>
          </p:nvPr>
        </p:nvSpPr>
        <p:spPr>
          <a:xfrm>
            <a:off x="838200" y="1825625"/>
            <a:ext cx="9024991" cy="4351338"/>
          </a:xfrm>
        </p:spPr>
        <p:txBody>
          <a:bodyPr>
            <a:noAutofit/>
          </a:bodyPr>
          <a:lstStyle/>
          <a:p>
            <a:pPr marL="0" indent="0">
              <a:buNone/>
            </a:pPr>
            <a:r>
              <a:rPr lang="en-US" sz="2000" dirty="0"/>
              <a:t>“… the insurers negotiate in advance with hospitals and doctors over the rates that will be charged to employers for their employees’ health care. </a:t>
            </a:r>
            <a:r>
              <a:rPr lang="en-US" sz="2000" dirty="0">
                <a:solidFill>
                  <a:srgbClr val="C00000"/>
                </a:solidFill>
              </a:rPr>
              <a:t>When insurers negotiate lower provider rates, employers save money on health care.”  </a:t>
            </a:r>
            <a:r>
              <a:rPr lang="en-US" sz="2000" dirty="0"/>
              <a:t>(Kavanaugh at 2)</a:t>
            </a:r>
          </a:p>
          <a:p>
            <a:pPr marL="0" indent="0">
              <a:buNone/>
            </a:pPr>
            <a:r>
              <a:rPr lang="en-US" sz="2000" dirty="0">
                <a:solidFill>
                  <a:srgbClr val="C00000"/>
                </a:solidFill>
              </a:rPr>
              <a:t>“… the record evidence overwhelmingly demonstrates that the merged Anthem-Cigna, with its additional market strength and negotiating power in the upstream market, would be able to negotiate lower provider rates from hospitals and doctors for healthcare services.” </a:t>
            </a:r>
            <a:r>
              <a:rPr lang="en-US" sz="2000" dirty="0"/>
              <a:t>(Kavanaugh at 4).</a:t>
            </a:r>
          </a:p>
          <a:p>
            <a:pPr marL="0" indent="0">
              <a:buNone/>
            </a:pPr>
            <a:r>
              <a:rPr lang="en-US" sz="2000" dirty="0"/>
              <a:t>“The record evidence also overwhelmingly demonstrates that the</a:t>
            </a:r>
            <a:r>
              <a:rPr lang="en-US" sz="2000" dirty="0">
                <a:solidFill>
                  <a:srgbClr val="C00000"/>
                </a:solidFill>
              </a:rPr>
              <a:t> medical cost savings </a:t>
            </a:r>
            <a:r>
              <a:rPr lang="en-US" sz="2000" dirty="0"/>
              <a:t>from the lower provider rates negotiated by Anthem-Cigna </a:t>
            </a:r>
            <a:r>
              <a:rPr lang="en-US" sz="2000" dirty="0">
                <a:solidFill>
                  <a:srgbClr val="C00000"/>
                </a:solidFill>
              </a:rPr>
              <a:t>would be largely if not entirely passed through to the large employers </a:t>
            </a:r>
            <a:r>
              <a:rPr lang="en-US" sz="2000" dirty="0"/>
              <a:t>that contract with Anthem-Cigna.” (Kavanaugh at 5).</a:t>
            </a:r>
          </a:p>
        </p:txBody>
      </p:sp>
      <p:sp>
        <p:nvSpPr>
          <p:cNvPr id="4" name="Slide Number Placeholder 3"/>
          <p:cNvSpPr>
            <a:spLocks noGrp="1"/>
          </p:cNvSpPr>
          <p:nvPr>
            <p:ph type="sldNum" sz="quarter" idx="12"/>
          </p:nvPr>
        </p:nvSpPr>
        <p:spPr/>
        <p:txBody>
          <a:bodyPr/>
          <a:lstStyle/>
          <a:p>
            <a:fld id="{97DA0D86-7EB4-4B7A-A8D3-D46CE2CF7D45}" type="slidenum">
              <a:rPr lang="en-US" smtClean="0"/>
              <a:t>34</a:t>
            </a:fld>
            <a:endParaRPr lang="en-US"/>
          </a:p>
        </p:txBody>
      </p:sp>
    </p:spTree>
    <p:extLst>
      <p:ext uri="{BB962C8B-B14F-4D97-AF65-F5344CB8AC3E}">
        <p14:creationId xmlns:p14="http://schemas.microsoft.com/office/powerpoint/2010/main" val="459820852"/>
      </p:ext>
    </p:extLst>
  </p:cSld>
  <p:clrMapOvr>
    <a:masterClrMapping/>
  </p:clrMapOvr>
</p:sld>
</file>

<file path=ppt/slides/slide3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716623" y="356832"/>
            <a:ext cx="8610600" cy="1143000"/>
          </a:xfrm>
        </p:spPr>
        <p:txBody>
          <a:bodyPr>
            <a:noAutofit/>
          </a:bodyPr>
          <a:lstStyle/>
          <a:p>
            <a:r>
              <a:rPr lang="en-US" dirty="0"/>
              <a:t>Majority Rebuttal</a:t>
            </a:r>
            <a:br>
              <a:rPr lang="en-US" dirty="0"/>
            </a:br>
            <a:r>
              <a:rPr lang="en-US" dirty="0"/>
              <a:t>Bargaining Power and Pass-On to Consumers</a:t>
            </a:r>
          </a:p>
        </p:txBody>
      </p:sp>
      <p:sp>
        <p:nvSpPr>
          <p:cNvPr id="3" name="Content Placeholder 2"/>
          <p:cNvSpPr>
            <a:spLocks noGrp="1"/>
          </p:cNvSpPr>
          <p:nvPr>
            <p:ph idx="1"/>
          </p:nvPr>
        </p:nvSpPr>
        <p:spPr>
          <a:xfrm>
            <a:off x="838200" y="1825625"/>
            <a:ext cx="10515600" cy="4790932"/>
          </a:xfrm>
        </p:spPr>
        <p:txBody>
          <a:bodyPr>
            <a:normAutofit/>
          </a:bodyPr>
          <a:lstStyle/>
          <a:p>
            <a:pPr marL="0" indent="0">
              <a:buNone/>
            </a:pPr>
            <a:r>
              <a:rPr lang="en-US" sz="2200" dirty="0"/>
              <a:t>“The dissenting opinion also founders on the </a:t>
            </a:r>
            <a:r>
              <a:rPr lang="en-US" sz="2200" dirty="0">
                <a:solidFill>
                  <a:srgbClr val="C00000"/>
                </a:solidFill>
              </a:rPr>
              <a:t>mistaken belief that any exercise of increased bargaining power short of monopsony is procompetitive</a:t>
            </a:r>
            <a:r>
              <a:rPr lang="en-US" sz="2200" dirty="0"/>
              <a:t>. But securing a product at a lower cost due to increased bargaining power is </a:t>
            </a:r>
            <a:r>
              <a:rPr lang="en-US" sz="2200" dirty="0">
                <a:solidFill>
                  <a:srgbClr val="C00000"/>
                </a:solidFill>
              </a:rPr>
              <a:t>not a procompetitive efficiency when doing so “simply transfers income from supplier to purchaser without any resource savings</a:t>
            </a:r>
            <a:r>
              <a:rPr lang="en-US" sz="2200" dirty="0"/>
              <a:t>.” AREEDA &amp; HOVENKAMP, </a:t>
            </a:r>
            <a:r>
              <a:rPr lang="en-US" sz="2200" i="1" dirty="0"/>
              <a:t>supra</a:t>
            </a:r>
            <a:r>
              <a:rPr lang="en-US" sz="2200" dirty="0"/>
              <a:t>, ¶ 975i, at 106.  (Millett Concurrence at 5).</a:t>
            </a:r>
          </a:p>
          <a:p>
            <a:pPr marL="0" indent="0">
              <a:buNone/>
            </a:pPr>
            <a:r>
              <a:rPr lang="en-US" sz="2200" dirty="0">
                <a:solidFill>
                  <a:srgbClr val="C00000"/>
                </a:solidFill>
              </a:rPr>
              <a:t>The district court also expressed doubt </a:t>
            </a:r>
            <a:r>
              <a:rPr lang="en-US" sz="2200" dirty="0"/>
              <a:t>as to whether the type of efficiencies claimed by Anthem, which merely redistribute wealth from providers to Anthem and its customers rather than creating new value, </a:t>
            </a:r>
            <a:r>
              <a:rPr lang="en-US" sz="2200" dirty="0">
                <a:solidFill>
                  <a:srgbClr val="C00000"/>
                </a:solidFill>
              </a:rPr>
              <a:t>are even cognizable under Section 7. </a:t>
            </a:r>
            <a:r>
              <a:rPr lang="en-US" sz="2200" dirty="0"/>
              <a:t>(Majority at 11)</a:t>
            </a:r>
          </a:p>
          <a:p>
            <a:pPr marL="0" indent="0">
              <a:buNone/>
            </a:pPr>
            <a:r>
              <a:rPr lang="en-US" sz="2200" dirty="0"/>
              <a:t>“To the extent that some medical savings would be achieved for Cigna customers at the bargaining table due to the combined company’s volume, </a:t>
            </a:r>
            <a:r>
              <a:rPr lang="en-US" sz="2200" dirty="0">
                <a:solidFill>
                  <a:srgbClr val="C00000"/>
                </a:solidFill>
              </a:rPr>
              <a:t>the district court expressed concern over how long such savings would take to be realized</a:t>
            </a:r>
            <a:r>
              <a:rPr lang="en-US" sz="2200" dirty="0"/>
              <a:t>.” (Majority at 32).</a:t>
            </a:r>
          </a:p>
          <a:p>
            <a:pPr marL="0" indent="0">
              <a:buNone/>
            </a:pPr>
            <a:endParaRPr lang="en-US" sz="2200" dirty="0"/>
          </a:p>
          <a:p>
            <a:pPr marL="0" indent="0">
              <a:buNone/>
            </a:pPr>
            <a:endParaRPr lang="en-US" sz="2200" dirty="0"/>
          </a:p>
          <a:p>
            <a:pPr marL="0" indent="0">
              <a:buNone/>
            </a:pPr>
            <a:endParaRPr lang="en-US" sz="2200" dirty="0"/>
          </a:p>
        </p:txBody>
      </p:sp>
      <p:sp>
        <p:nvSpPr>
          <p:cNvPr id="4" name="Slide Number Placeholder 3"/>
          <p:cNvSpPr>
            <a:spLocks noGrp="1"/>
          </p:cNvSpPr>
          <p:nvPr>
            <p:ph type="sldNum" sz="quarter" idx="12"/>
          </p:nvPr>
        </p:nvSpPr>
        <p:spPr/>
        <p:txBody>
          <a:bodyPr/>
          <a:lstStyle/>
          <a:p>
            <a:fld id="{97DA0D86-7EB4-4B7A-A8D3-D46CE2CF7D45}" type="slidenum">
              <a:rPr lang="en-US" smtClean="0"/>
              <a:t>35</a:t>
            </a:fld>
            <a:endParaRPr lang="en-US"/>
          </a:p>
        </p:txBody>
      </p:sp>
    </p:spTree>
    <p:extLst>
      <p:ext uri="{BB962C8B-B14F-4D97-AF65-F5344CB8AC3E}">
        <p14:creationId xmlns:p14="http://schemas.microsoft.com/office/powerpoint/2010/main" val="1920787566"/>
      </p:ext>
    </p:extLst>
  </p:cSld>
  <p:clrMapOvr>
    <a:masterClrMapping/>
  </p:clrMapOvr>
</p:sld>
</file>

<file path=ppt/slides/slide3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r>
              <a:rPr lang="en-US" dirty="0"/>
              <a:t>Majority Rebuttal:</a:t>
            </a:r>
            <a:br>
              <a:rPr lang="en-US" dirty="0"/>
            </a:br>
            <a:r>
              <a:rPr lang="en-US" dirty="0"/>
              <a:t>Potential Adverse Quality Effects From Lower Prices </a:t>
            </a:r>
          </a:p>
        </p:txBody>
      </p:sp>
      <p:sp>
        <p:nvSpPr>
          <p:cNvPr id="3" name="Content Placeholder 2"/>
          <p:cNvSpPr>
            <a:spLocks noGrp="1"/>
          </p:cNvSpPr>
          <p:nvPr>
            <p:ph idx="1"/>
          </p:nvPr>
        </p:nvSpPr>
        <p:spPr/>
        <p:txBody>
          <a:bodyPr/>
          <a:lstStyle/>
          <a:p>
            <a:pPr marL="0" indent="0">
              <a:buNone/>
            </a:pPr>
            <a:r>
              <a:rPr lang="en-US" dirty="0"/>
              <a:t> </a:t>
            </a:r>
          </a:p>
        </p:txBody>
      </p:sp>
      <p:sp>
        <p:nvSpPr>
          <p:cNvPr id="4" name="Slide Number Placeholder 3"/>
          <p:cNvSpPr>
            <a:spLocks noGrp="1"/>
          </p:cNvSpPr>
          <p:nvPr>
            <p:ph type="sldNum" sz="quarter" idx="12"/>
          </p:nvPr>
        </p:nvSpPr>
        <p:spPr/>
        <p:txBody>
          <a:bodyPr/>
          <a:lstStyle/>
          <a:p>
            <a:fld id="{97DA0D86-7EB4-4B7A-A8D3-D46CE2CF7D45}" type="slidenum">
              <a:rPr lang="en-US" smtClean="0"/>
              <a:t>36</a:t>
            </a:fld>
            <a:endParaRPr lang="en-US"/>
          </a:p>
        </p:txBody>
      </p:sp>
      <p:sp>
        <p:nvSpPr>
          <p:cNvPr id="5" name="Rectangle 4"/>
          <p:cNvSpPr/>
          <p:nvPr/>
        </p:nvSpPr>
        <p:spPr>
          <a:xfrm>
            <a:off x="1068512" y="1865451"/>
            <a:ext cx="7391400" cy="4401205"/>
          </a:xfrm>
          <a:prstGeom prst="rect">
            <a:avLst/>
          </a:prstGeom>
        </p:spPr>
        <p:txBody>
          <a:bodyPr wrap="square">
            <a:spAutoFit/>
          </a:bodyPr>
          <a:lstStyle/>
          <a:p>
            <a:r>
              <a:rPr lang="en-US" sz="2000" dirty="0"/>
              <a:t>“Additionally, the dissent fails to recognize that </a:t>
            </a:r>
            <a:r>
              <a:rPr lang="en-US" sz="2000" dirty="0">
                <a:solidFill>
                  <a:srgbClr val="C00000"/>
                </a:solidFill>
              </a:rPr>
              <a:t>lower prices  may arise due to, or ultimately lead to, a decrease in product quality</a:t>
            </a:r>
            <a:r>
              <a:rPr lang="en-US" sz="2000" dirty="0"/>
              <a:t>. Everyone would agree that rock-bottom provider rates seem beneficial to consumers, but when those rock-bottom prices lead to </a:t>
            </a:r>
            <a:r>
              <a:rPr lang="en-US" sz="2000" dirty="0">
                <a:solidFill>
                  <a:srgbClr val="C00000"/>
                </a:solidFill>
              </a:rPr>
              <a:t>inferior medical services</a:t>
            </a:r>
            <a:r>
              <a:rPr lang="en-US" sz="2000" dirty="0"/>
              <a:t>, any benefit to the consumers’ wallets is diminished by the harm to their health.”  (Rogers at 37).</a:t>
            </a:r>
          </a:p>
          <a:p>
            <a:endParaRPr lang="en-US" sz="2000" dirty="0"/>
          </a:p>
          <a:p>
            <a:r>
              <a:rPr lang="en-US" sz="2000" dirty="0"/>
              <a:t>And </a:t>
            </a:r>
            <a:r>
              <a:rPr lang="en-US" sz="2000" dirty="0">
                <a:solidFill>
                  <a:srgbClr val="C00000"/>
                </a:solidFill>
              </a:rPr>
              <a:t>a decrease in product quality is not merely speculative here </a:t>
            </a:r>
            <a:r>
              <a:rPr lang="en-US" sz="2000" dirty="0"/>
              <a:t>— every dollar of medical cost savings realized by consumers will come at the expense of providers. It thus is quite plausible that paid less, the medical providers will provide less. </a:t>
            </a:r>
            <a:r>
              <a:rPr lang="en-US" sz="2000" dirty="0">
                <a:solidFill>
                  <a:srgbClr val="C00000"/>
                </a:solidFill>
              </a:rPr>
              <a:t>These inconvenient facts do not jibe with the dissent’s superficial, thirty-thousand-foot view of this case, and it is thus unsurprising that they are addressed in passing, if at all.”  </a:t>
            </a:r>
            <a:r>
              <a:rPr lang="en-US" sz="2000" dirty="0"/>
              <a:t>(Rogers at 38).</a:t>
            </a:r>
          </a:p>
        </p:txBody>
      </p:sp>
    </p:spTree>
    <p:extLst>
      <p:ext uri="{BB962C8B-B14F-4D97-AF65-F5344CB8AC3E}">
        <p14:creationId xmlns:p14="http://schemas.microsoft.com/office/powerpoint/2010/main" val="4169159056"/>
      </p:ext>
    </p:extLst>
  </p:cSld>
  <p:clrMapOvr>
    <a:masterClrMapping/>
  </p:clrMapOvr>
</p:sld>
</file>

<file path=ppt/slides/slide3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F702FE5B-7D1F-4DE6-B805-1D6B956D13A8}"/>
              </a:ext>
            </a:extLst>
          </p:cNvPr>
          <p:cNvSpPr>
            <a:spLocks noGrp="1"/>
          </p:cNvSpPr>
          <p:nvPr>
            <p:ph type="ctrTitle"/>
          </p:nvPr>
        </p:nvSpPr>
        <p:spPr/>
        <p:txBody>
          <a:bodyPr>
            <a:normAutofit/>
          </a:bodyPr>
          <a:lstStyle/>
          <a:p>
            <a:r>
              <a:rPr lang="en-US" sz="3200" dirty="0"/>
              <a:t>The </a:t>
            </a:r>
            <a:r>
              <a:rPr lang="en-US" sz="3200" dirty="0" err="1"/>
              <a:t>Monolink</a:t>
            </a:r>
            <a:r>
              <a:rPr lang="en-US" sz="3200" dirty="0"/>
              <a:t> Litigation Settlement Problem</a:t>
            </a:r>
          </a:p>
        </p:txBody>
      </p:sp>
      <p:sp>
        <p:nvSpPr>
          <p:cNvPr id="3" name="Subtitle 2">
            <a:extLst>
              <a:ext uri="{FF2B5EF4-FFF2-40B4-BE49-F238E27FC236}">
                <a16:creationId xmlns:a16="http://schemas.microsoft.com/office/drawing/2014/main" id="{BF12668F-FF2D-4E2D-9942-41973CEE08B2}"/>
              </a:ext>
            </a:extLst>
          </p:cNvPr>
          <p:cNvSpPr>
            <a:spLocks noGrp="1"/>
          </p:cNvSpPr>
          <p:nvPr>
            <p:ph type="subTitle" idx="1"/>
          </p:nvPr>
        </p:nvSpPr>
        <p:spPr/>
        <p:txBody>
          <a:bodyPr/>
          <a:lstStyle/>
          <a:p>
            <a:r>
              <a:rPr lang="en-US" dirty="0"/>
              <a:t> </a:t>
            </a:r>
          </a:p>
        </p:txBody>
      </p:sp>
    </p:spTree>
    <p:extLst>
      <p:ext uri="{BB962C8B-B14F-4D97-AF65-F5344CB8AC3E}">
        <p14:creationId xmlns:p14="http://schemas.microsoft.com/office/powerpoint/2010/main" val="830591914"/>
      </p:ext>
    </p:extLst>
  </p:cSld>
  <p:clrMapOvr>
    <a:masterClrMapping/>
  </p:clrMapOvr>
</p:sld>
</file>

<file path=ppt/slides/slide3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E11AF8BD-AC43-4132-AFBA-650409E29A82}"/>
              </a:ext>
            </a:extLst>
          </p:cNvPr>
          <p:cNvSpPr>
            <a:spLocks noGrp="1"/>
          </p:cNvSpPr>
          <p:nvPr>
            <p:ph type="title"/>
          </p:nvPr>
        </p:nvSpPr>
        <p:spPr/>
        <p:txBody>
          <a:bodyPr/>
          <a:lstStyle/>
          <a:p>
            <a:r>
              <a:rPr lang="en-US" dirty="0"/>
              <a:t>Basic Facts</a:t>
            </a:r>
          </a:p>
        </p:txBody>
      </p:sp>
      <p:sp>
        <p:nvSpPr>
          <p:cNvPr id="3" name="Content Placeholder 2">
            <a:extLst>
              <a:ext uri="{FF2B5EF4-FFF2-40B4-BE49-F238E27FC236}">
                <a16:creationId xmlns:a16="http://schemas.microsoft.com/office/drawing/2014/main" id="{82ED841B-14E7-42C6-B557-0D9286C4BD52}"/>
              </a:ext>
            </a:extLst>
          </p:cNvPr>
          <p:cNvSpPr>
            <a:spLocks noGrp="1"/>
          </p:cNvSpPr>
          <p:nvPr>
            <p:ph idx="1"/>
          </p:nvPr>
        </p:nvSpPr>
        <p:spPr/>
        <p:txBody>
          <a:bodyPr>
            <a:normAutofit fontScale="92500" lnSpcReduction="10000"/>
          </a:bodyPr>
          <a:lstStyle/>
          <a:p>
            <a:r>
              <a:rPr lang="en-US" sz="2400" dirty="0" err="1"/>
              <a:t>Monolink</a:t>
            </a:r>
            <a:r>
              <a:rPr lang="en-US" sz="2400" dirty="0"/>
              <a:t> has created (and patented) an innovative vehicle linkage system</a:t>
            </a:r>
          </a:p>
          <a:p>
            <a:r>
              <a:rPr lang="en-US" sz="2400" dirty="0"/>
              <a:t>With 8 years left on the patent, </a:t>
            </a:r>
            <a:r>
              <a:rPr lang="en-US" sz="2400" dirty="0" err="1"/>
              <a:t>Duolink</a:t>
            </a:r>
            <a:r>
              <a:rPr lang="en-US" sz="2400" dirty="0"/>
              <a:t> enters with a competing system</a:t>
            </a:r>
          </a:p>
          <a:p>
            <a:r>
              <a:rPr lang="en-US" sz="2400" dirty="0" err="1"/>
              <a:t>Monolink</a:t>
            </a:r>
            <a:r>
              <a:rPr lang="en-US" sz="2400" dirty="0"/>
              <a:t> sues for a preliminary injunction </a:t>
            </a:r>
          </a:p>
          <a:p>
            <a:pPr lvl="1"/>
            <a:r>
              <a:rPr lang="en-US" sz="2000" dirty="0" err="1">
                <a:solidFill>
                  <a:srgbClr val="C00000"/>
                </a:solidFill>
              </a:rPr>
              <a:t>Monolink</a:t>
            </a:r>
            <a:r>
              <a:rPr lang="en-US" sz="2000" dirty="0">
                <a:solidFill>
                  <a:srgbClr val="C00000"/>
                </a:solidFill>
              </a:rPr>
              <a:t> alleges that </a:t>
            </a:r>
            <a:r>
              <a:rPr lang="en-US" sz="2000" dirty="0" err="1">
                <a:solidFill>
                  <a:srgbClr val="C00000"/>
                </a:solidFill>
              </a:rPr>
              <a:t>Duolink</a:t>
            </a:r>
            <a:r>
              <a:rPr lang="en-US" sz="2000" dirty="0">
                <a:solidFill>
                  <a:srgbClr val="C00000"/>
                </a:solidFill>
              </a:rPr>
              <a:t> infringes its patents </a:t>
            </a:r>
          </a:p>
          <a:p>
            <a:pPr lvl="1"/>
            <a:r>
              <a:rPr lang="en-US" sz="2000" dirty="0" err="1">
                <a:solidFill>
                  <a:srgbClr val="C00000"/>
                </a:solidFill>
              </a:rPr>
              <a:t>Duolink</a:t>
            </a:r>
            <a:r>
              <a:rPr lang="en-US" sz="2000" dirty="0">
                <a:solidFill>
                  <a:srgbClr val="C00000"/>
                </a:solidFill>
              </a:rPr>
              <a:t> alleges that the patents are not valid.</a:t>
            </a:r>
          </a:p>
          <a:p>
            <a:r>
              <a:rPr lang="en-US" sz="2400" dirty="0"/>
              <a:t>Before the PI hearing is over, </a:t>
            </a:r>
            <a:r>
              <a:rPr lang="en-US" sz="2400" dirty="0" err="1">
                <a:solidFill>
                  <a:srgbClr val="0070C0"/>
                </a:solidFill>
              </a:rPr>
              <a:t>Monolink</a:t>
            </a:r>
            <a:r>
              <a:rPr lang="en-US" sz="2400" dirty="0">
                <a:solidFill>
                  <a:srgbClr val="0070C0"/>
                </a:solidFill>
              </a:rPr>
              <a:t> &amp; </a:t>
            </a:r>
            <a:r>
              <a:rPr lang="en-US" sz="2400" dirty="0" err="1">
                <a:solidFill>
                  <a:srgbClr val="0070C0"/>
                </a:solidFill>
              </a:rPr>
              <a:t>Duolink</a:t>
            </a:r>
            <a:r>
              <a:rPr lang="en-US" sz="2400" dirty="0">
                <a:solidFill>
                  <a:srgbClr val="0070C0"/>
                </a:solidFill>
              </a:rPr>
              <a:t> settle</a:t>
            </a:r>
          </a:p>
          <a:p>
            <a:pPr lvl="1"/>
            <a:r>
              <a:rPr lang="en-US" sz="2000" dirty="0" err="1"/>
              <a:t>Monolink</a:t>
            </a:r>
            <a:r>
              <a:rPr lang="en-US" sz="2000" dirty="0"/>
              <a:t> pays </a:t>
            </a:r>
            <a:r>
              <a:rPr lang="en-US" sz="2000" dirty="0" err="1"/>
              <a:t>Duolink</a:t>
            </a:r>
            <a:r>
              <a:rPr lang="en-US" sz="2000" dirty="0"/>
              <a:t> $50 million in settlement, about 1/4 of the losses </a:t>
            </a:r>
            <a:r>
              <a:rPr lang="en-US" sz="2000" dirty="0" err="1"/>
              <a:t>Monolink</a:t>
            </a:r>
            <a:r>
              <a:rPr lang="en-US" sz="2000" dirty="0"/>
              <a:t> would suffer from </a:t>
            </a:r>
            <a:r>
              <a:rPr lang="en-US" sz="2000" dirty="0" err="1"/>
              <a:t>Duolink</a:t>
            </a:r>
            <a:r>
              <a:rPr lang="en-US" sz="2000" dirty="0"/>
              <a:t> entry</a:t>
            </a:r>
          </a:p>
          <a:p>
            <a:pPr lvl="1"/>
            <a:r>
              <a:rPr lang="en-US" sz="2000" dirty="0" err="1"/>
              <a:t>Duolink</a:t>
            </a:r>
            <a:r>
              <a:rPr lang="en-US" sz="2000" dirty="0"/>
              <a:t> announces that it will exit the market</a:t>
            </a:r>
          </a:p>
          <a:p>
            <a:pPr lvl="1"/>
            <a:r>
              <a:rPr lang="en-US" sz="2000" dirty="0"/>
              <a:t>Judge grants parties’ joint petition to dismiss case with prejudice </a:t>
            </a:r>
          </a:p>
          <a:p>
            <a:r>
              <a:rPr lang="en-US" sz="2400" i="1" dirty="0">
                <a:solidFill>
                  <a:srgbClr val="C00000"/>
                </a:solidFill>
              </a:rPr>
              <a:t>Questions</a:t>
            </a:r>
          </a:p>
          <a:p>
            <a:pPr lvl="1"/>
            <a:r>
              <a:rPr lang="en-US" sz="2000" i="1" dirty="0">
                <a:solidFill>
                  <a:srgbClr val="C00000"/>
                </a:solidFill>
              </a:rPr>
              <a:t>Does this settlement agreement violate the Sherman Act?</a:t>
            </a:r>
          </a:p>
          <a:p>
            <a:pPr lvl="1"/>
            <a:r>
              <a:rPr lang="en-US" sz="2000" i="1" dirty="0">
                <a:solidFill>
                  <a:srgbClr val="C00000"/>
                </a:solidFill>
              </a:rPr>
              <a:t>Should per se analysis apply?</a:t>
            </a:r>
          </a:p>
          <a:p>
            <a:pPr marL="0" indent="0">
              <a:buNone/>
            </a:pPr>
            <a:endParaRPr lang="en-US" sz="2400" dirty="0"/>
          </a:p>
        </p:txBody>
      </p:sp>
    </p:spTree>
    <p:extLst>
      <p:ext uri="{BB962C8B-B14F-4D97-AF65-F5344CB8AC3E}">
        <p14:creationId xmlns:p14="http://schemas.microsoft.com/office/powerpoint/2010/main" val="1089774558"/>
      </p:ext>
    </p:extLst>
  </p:cSld>
  <p:clrMapOvr>
    <a:masterClrMapping/>
  </p:clrMapOvr>
</p:sld>
</file>

<file path=ppt/slides/slide3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544B6735-8F6E-4D0B-891A-076AC8645D71}"/>
              </a:ext>
            </a:extLst>
          </p:cNvPr>
          <p:cNvSpPr>
            <a:spLocks noGrp="1"/>
          </p:cNvSpPr>
          <p:nvPr>
            <p:ph type="title"/>
          </p:nvPr>
        </p:nvSpPr>
        <p:spPr/>
        <p:txBody>
          <a:bodyPr/>
          <a:lstStyle/>
          <a:p>
            <a:r>
              <a:rPr lang="en-US" dirty="0"/>
              <a:t>Economic Analysis</a:t>
            </a:r>
          </a:p>
        </p:txBody>
      </p:sp>
      <p:sp>
        <p:nvSpPr>
          <p:cNvPr id="3" name="Content Placeholder 2">
            <a:extLst>
              <a:ext uri="{FF2B5EF4-FFF2-40B4-BE49-F238E27FC236}">
                <a16:creationId xmlns:a16="http://schemas.microsoft.com/office/drawing/2014/main" id="{0058DB05-8F95-44E0-BCDF-1A8B79721C15}"/>
              </a:ext>
            </a:extLst>
          </p:cNvPr>
          <p:cNvSpPr>
            <a:spLocks noGrp="1"/>
          </p:cNvSpPr>
          <p:nvPr>
            <p:ph idx="1"/>
          </p:nvPr>
        </p:nvSpPr>
        <p:spPr>
          <a:xfrm>
            <a:off x="752475" y="1511300"/>
            <a:ext cx="10515600" cy="4667250"/>
          </a:xfrm>
        </p:spPr>
        <p:txBody>
          <a:bodyPr>
            <a:normAutofit fontScale="92500" lnSpcReduction="10000"/>
          </a:bodyPr>
          <a:lstStyle/>
          <a:p>
            <a:r>
              <a:rPr lang="en-US" sz="2400" dirty="0"/>
              <a:t>Why </a:t>
            </a:r>
            <a:r>
              <a:rPr lang="en-US" sz="2400" i="1" dirty="0"/>
              <a:t>might the settlement be considered anticompetitive?</a:t>
            </a:r>
          </a:p>
          <a:p>
            <a:pPr lvl="1"/>
            <a:r>
              <a:rPr lang="en-US" sz="2000" dirty="0">
                <a:solidFill>
                  <a:srgbClr val="C00000"/>
                </a:solidFill>
              </a:rPr>
              <a:t>Settlement eliminated the </a:t>
            </a:r>
            <a:r>
              <a:rPr lang="en-US" sz="2000" i="1" dirty="0">
                <a:solidFill>
                  <a:srgbClr val="C00000"/>
                </a:solidFill>
              </a:rPr>
              <a:t>probability </a:t>
            </a:r>
            <a:r>
              <a:rPr lang="en-US" sz="2000" dirty="0">
                <a:solidFill>
                  <a:srgbClr val="C00000"/>
                </a:solidFill>
              </a:rPr>
              <a:t>that </a:t>
            </a:r>
            <a:r>
              <a:rPr lang="en-US" sz="2000" dirty="0" err="1">
                <a:solidFill>
                  <a:srgbClr val="C00000"/>
                </a:solidFill>
              </a:rPr>
              <a:t>Duolink</a:t>
            </a:r>
            <a:r>
              <a:rPr lang="en-US" sz="2000" dirty="0">
                <a:solidFill>
                  <a:srgbClr val="C00000"/>
                </a:solidFill>
              </a:rPr>
              <a:t> would have won the PI (and the patent case) |</a:t>
            </a:r>
            <a:br>
              <a:rPr lang="en-US" sz="2000" dirty="0">
                <a:solidFill>
                  <a:srgbClr val="C00000"/>
                </a:solidFill>
              </a:rPr>
            </a:br>
            <a:r>
              <a:rPr lang="en-US" sz="2000" dirty="0">
                <a:solidFill>
                  <a:srgbClr val="C00000"/>
                </a:solidFill>
              </a:rPr>
              <a:t>and entered the market</a:t>
            </a:r>
          </a:p>
          <a:p>
            <a:pPr lvl="1"/>
            <a:r>
              <a:rPr lang="en-US" sz="2000" dirty="0">
                <a:solidFill>
                  <a:srgbClr val="C00000"/>
                </a:solidFill>
              </a:rPr>
              <a:t>Entry would have led to price and quality competition benefits for consumers</a:t>
            </a:r>
          </a:p>
          <a:p>
            <a:pPr lvl="1"/>
            <a:r>
              <a:rPr lang="en-US" sz="2000" dirty="0">
                <a:solidFill>
                  <a:srgbClr val="C00000"/>
                </a:solidFill>
              </a:rPr>
              <a:t>Settlement amounts to an anticompetitive  “non-competition” payment </a:t>
            </a:r>
          </a:p>
          <a:p>
            <a:r>
              <a:rPr lang="en-US" sz="2400" i="1" dirty="0"/>
              <a:t>But aren’t settlements an efficient way to resolve disputes?</a:t>
            </a:r>
          </a:p>
          <a:p>
            <a:pPr lvl="1"/>
            <a:r>
              <a:rPr lang="en-US" sz="2000" dirty="0"/>
              <a:t>Yes, settlements save litigation costs and eliminate uncertainty</a:t>
            </a:r>
          </a:p>
          <a:p>
            <a:pPr lvl="1"/>
            <a:r>
              <a:rPr lang="en-US" sz="2000" dirty="0"/>
              <a:t>But …. a settlement also can be an agreement way to eliminate competition</a:t>
            </a:r>
          </a:p>
          <a:p>
            <a:pPr lvl="1"/>
            <a:r>
              <a:rPr lang="en-US" sz="2000" dirty="0"/>
              <a:t>In this case, the litigation cost savings are small, relative to the settlement payment</a:t>
            </a:r>
          </a:p>
          <a:p>
            <a:r>
              <a:rPr lang="en-US" sz="2400" i="1" dirty="0"/>
              <a:t>But didn’t </a:t>
            </a:r>
            <a:r>
              <a:rPr lang="en-US" sz="2400" i="1" dirty="0" err="1"/>
              <a:t>Duolink</a:t>
            </a:r>
            <a:r>
              <a:rPr lang="en-US" sz="2400" i="1" dirty="0"/>
              <a:t> in the end say that its case was weak and the settlement exceeded its likely profits?</a:t>
            </a:r>
          </a:p>
          <a:p>
            <a:pPr lvl="1"/>
            <a:r>
              <a:rPr lang="en-US" sz="2000" dirty="0"/>
              <a:t>Yes, and those facts suggest exactly why settlement is anticompetitive!</a:t>
            </a:r>
          </a:p>
          <a:p>
            <a:pPr lvl="1"/>
            <a:r>
              <a:rPr lang="en-US" sz="2000" b="1" dirty="0">
                <a:solidFill>
                  <a:srgbClr val="C00000"/>
                </a:solidFill>
              </a:rPr>
              <a:t>If </a:t>
            </a:r>
            <a:r>
              <a:rPr lang="en-US" sz="2000" b="1" dirty="0" err="1">
                <a:solidFill>
                  <a:srgbClr val="C00000"/>
                </a:solidFill>
              </a:rPr>
              <a:t>Duolink</a:t>
            </a:r>
            <a:r>
              <a:rPr lang="en-US" sz="2000" b="1" dirty="0">
                <a:solidFill>
                  <a:srgbClr val="C00000"/>
                </a:solidFill>
              </a:rPr>
              <a:t> case was so weak, why would </a:t>
            </a:r>
            <a:r>
              <a:rPr lang="en-US" sz="2000" b="1" dirty="0" err="1">
                <a:solidFill>
                  <a:srgbClr val="C00000"/>
                </a:solidFill>
              </a:rPr>
              <a:t>Monolink</a:t>
            </a:r>
            <a:r>
              <a:rPr lang="en-US" sz="2000" b="1" dirty="0">
                <a:solidFill>
                  <a:srgbClr val="C00000"/>
                </a:solidFill>
              </a:rPr>
              <a:t> pay out ¼ of its profits for the settlement?</a:t>
            </a:r>
          </a:p>
          <a:p>
            <a:pPr lvl="1"/>
            <a:r>
              <a:rPr lang="en-US" sz="2000" dirty="0" err="1"/>
              <a:t>Monolink</a:t>
            </a:r>
            <a:r>
              <a:rPr lang="en-US" sz="2000" dirty="0"/>
              <a:t> is paying more than </a:t>
            </a:r>
            <a:r>
              <a:rPr lang="en-US" sz="2000" dirty="0" err="1"/>
              <a:t>Duolink’s</a:t>
            </a:r>
            <a:r>
              <a:rPr lang="en-US" sz="2000" dirty="0"/>
              <a:t> profits in exchange for causing exit</a:t>
            </a:r>
          </a:p>
          <a:p>
            <a:pPr lvl="1"/>
            <a:r>
              <a:rPr lang="en-US" sz="2000" dirty="0"/>
              <a:t>Maybe </a:t>
            </a:r>
            <a:r>
              <a:rPr lang="en-US" sz="2000" dirty="0" err="1"/>
              <a:t>Duolink’s</a:t>
            </a:r>
            <a:r>
              <a:rPr lang="en-US" sz="2000" dirty="0"/>
              <a:t> case was not so weak in fact.</a:t>
            </a:r>
          </a:p>
          <a:p>
            <a:pPr lvl="1"/>
            <a:endParaRPr lang="en-US" sz="2000" dirty="0"/>
          </a:p>
        </p:txBody>
      </p:sp>
    </p:spTree>
    <p:extLst>
      <p:ext uri="{BB962C8B-B14F-4D97-AF65-F5344CB8AC3E}">
        <p14:creationId xmlns:p14="http://schemas.microsoft.com/office/powerpoint/2010/main" val="3430256712"/>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24206" y="-73607"/>
            <a:ext cx="12192786" cy="1325563"/>
          </a:xfrm>
        </p:spPr>
        <p:txBody>
          <a:bodyPr>
            <a:normAutofit/>
          </a:bodyPr>
          <a:lstStyle/>
          <a:p>
            <a:r>
              <a:rPr lang="en-US" sz="3200" i="1" dirty="0"/>
              <a:t>Structured </a:t>
            </a:r>
            <a:r>
              <a:rPr lang="en-US" sz="3200" dirty="0"/>
              <a:t>Rule of Reason as a </a:t>
            </a:r>
            <a:br>
              <a:rPr lang="en-US" sz="3200" dirty="0"/>
            </a:br>
            <a:r>
              <a:rPr lang="en-US" sz="3200" dirty="0"/>
              <a:t>3-Step Burden-Shifting Approach</a:t>
            </a:r>
          </a:p>
        </p:txBody>
      </p:sp>
      <p:sp>
        <p:nvSpPr>
          <p:cNvPr id="3" name="Content Placeholder 2"/>
          <p:cNvSpPr>
            <a:spLocks noGrp="1"/>
          </p:cNvSpPr>
          <p:nvPr>
            <p:ph idx="1"/>
          </p:nvPr>
        </p:nvSpPr>
        <p:spPr>
          <a:xfrm>
            <a:off x="521832" y="1102740"/>
            <a:ext cx="6457043" cy="5552387"/>
          </a:xfrm>
        </p:spPr>
        <p:txBody>
          <a:bodyPr>
            <a:normAutofit fontScale="92500" lnSpcReduction="20000"/>
          </a:bodyPr>
          <a:lstStyle/>
          <a:p>
            <a:r>
              <a:rPr lang="en-US" sz="1900" b="1" dirty="0"/>
              <a:t>Step 1: </a:t>
            </a:r>
            <a:r>
              <a:rPr lang="en-US" sz="1900" dirty="0"/>
              <a:t>Plaintiff produces evidence of likely competitive harm in one of 3 ways (or some combination)</a:t>
            </a:r>
          </a:p>
          <a:p>
            <a:pPr lvl="1"/>
            <a:r>
              <a:rPr lang="en-US" sz="1700" b="1" dirty="0">
                <a:solidFill>
                  <a:srgbClr val="C00000"/>
                </a:solidFill>
              </a:rPr>
              <a:t>#1: Anticompetitive Presumption </a:t>
            </a:r>
            <a:r>
              <a:rPr lang="en-US" sz="1700" dirty="0"/>
              <a:t>(inherently suspect based on nature/category of conduct)</a:t>
            </a:r>
            <a:endParaRPr lang="en-US" sz="1700" b="1" i="1" dirty="0">
              <a:solidFill>
                <a:srgbClr val="C00000"/>
              </a:solidFill>
              <a:highlight>
                <a:srgbClr val="FFFF00"/>
              </a:highlight>
            </a:endParaRPr>
          </a:p>
          <a:p>
            <a:pPr lvl="1"/>
            <a:r>
              <a:rPr lang="en-US" sz="1700" b="1" dirty="0">
                <a:solidFill>
                  <a:srgbClr val="C00000"/>
                </a:solidFill>
              </a:rPr>
              <a:t>#2: Direct evidence </a:t>
            </a:r>
            <a:r>
              <a:rPr lang="en-US" sz="1700" dirty="0"/>
              <a:t>of price increase or output decrease (or similar showing)</a:t>
            </a:r>
          </a:p>
          <a:p>
            <a:pPr lvl="1"/>
            <a:r>
              <a:rPr lang="en-US" sz="1700" b="1" dirty="0">
                <a:solidFill>
                  <a:srgbClr val="C00000"/>
                </a:solidFill>
              </a:rPr>
              <a:t>#3: Circumstantial evidence </a:t>
            </a:r>
            <a:r>
              <a:rPr lang="en-US" sz="1700" dirty="0"/>
              <a:t>(market power plus “nature” of conduct)</a:t>
            </a:r>
          </a:p>
          <a:p>
            <a:pPr marL="0" indent="0">
              <a:buNone/>
            </a:pPr>
            <a:r>
              <a:rPr lang="en-US" sz="2100" b="1" i="1" dirty="0">
                <a:solidFill>
                  <a:srgbClr val="0070C0"/>
                </a:solidFill>
              </a:rPr>
              <a:t>If Step 1 shown, burden shifts to defendant to rebut …</a:t>
            </a:r>
          </a:p>
          <a:p>
            <a:r>
              <a:rPr lang="en-US" sz="1900" b="1" dirty="0"/>
              <a:t>Step 2: </a:t>
            </a:r>
            <a:r>
              <a:rPr lang="en-US" sz="1900" dirty="0"/>
              <a:t>Defendant rebuts by either </a:t>
            </a:r>
            <a:r>
              <a:rPr lang="en-US" sz="1900" u="sng" dirty="0">
                <a:solidFill>
                  <a:srgbClr val="C00000"/>
                </a:solidFill>
              </a:rPr>
              <a:t>undermining</a:t>
            </a:r>
            <a:r>
              <a:rPr lang="en-US" sz="1900" dirty="0">
                <a:solidFill>
                  <a:srgbClr val="C00000"/>
                </a:solidFill>
              </a:rPr>
              <a:t> </a:t>
            </a:r>
            <a:r>
              <a:rPr lang="en-US" sz="1900" dirty="0"/>
              <a:t>evidence of harm or produces evidence of </a:t>
            </a:r>
            <a:r>
              <a:rPr lang="en-US" sz="1900" u="sng" dirty="0">
                <a:solidFill>
                  <a:srgbClr val="C00000"/>
                </a:solidFill>
              </a:rPr>
              <a:t>offsetting</a:t>
            </a:r>
            <a:r>
              <a:rPr lang="en-US" sz="1900" dirty="0">
                <a:solidFill>
                  <a:srgbClr val="C00000"/>
                </a:solidFill>
              </a:rPr>
              <a:t> </a:t>
            </a:r>
            <a:r>
              <a:rPr lang="en-US" sz="1900" dirty="0"/>
              <a:t>procompetitive benefits/justification </a:t>
            </a:r>
          </a:p>
          <a:p>
            <a:pPr lvl="1"/>
            <a:r>
              <a:rPr lang="en-US" sz="1700" dirty="0"/>
              <a:t>Procompetitive? Benefits consumers; restraint is required to achieve</a:t>
            </a:r>
          </a:p>
          <a:p>
            <a:pPr lvl="1"/>
            <a:r>
              <a:rPr lang="en-US" sz="1700" dirty="0"/>
              <a:t>Such as: ” lower prices; increased output from new product; lower costs; higher quality; faster innovation</a:t>
            </a:r>
          </a:p>
          <a:p>
            <a:pPr lvl="1"/>
            <a:r>
              <a:rPr lang="en-US" sz="1700" dirty="0"/>
              <a:t>How? economies of scale; sharing information/technology; harmonizing competitive incentives</a:t>
            </a:r>
          </a:p>
          <a:p>
            <a:pPr marL="0" indent="0">
              <a:buNone/>
            </a:pPr>
            <a:r>
              <a:rPr lang="en-US" sz="2100" b="1" i="1" dirty="0">
                <a:solidFill>
                  <a:srgbClr val="0070C0"/>
                </a:solidFill>
              </a:rPr>
              <a:t>If Step 2 shown, burden shifts back to plaintiff </a:t>
            </a:r>
            <a:r>
              <a:rPr lang="en-US" sz="2100" i="1" dirty="0"/>
              <a:t>… </a:t>
            </a:r>
          </a:p>
          <a:p>
            <a:r>
              <a:rPr lang="en-US" sz="1900" b="1" dirty="0"/>
              <a:t>Step 3: </a:t>
            </a:r>
            <a:r>
              <a:rPr lang="en-US" sz="1900" dirty="0"/>
              <a:t>Plaintiff either rebuts evidence of benefits </a:t>
            </a:r>
            <a:br>
              <a:rPr lang="en-US" sz="1900" dirty="0"/>
            </a:br>
            <a:r>
              <a:rPr lang="en-US" sz="1900" dirty="0"/>
              <a:t>or shows that effects are anticompetitive </a:t>
            </a:r>
            <a:r>
              <a:rPr lang="en-US" sz="1900" i="1" dirty="0"/>
              <a:t>on balance </a:t>
            </a:r>
            <a:r>
              <a:rPr lang="en-US" sz="1900" dirty="0"/>
              <a:t>(i.e., overall); </a:t>
            </a:r>
            <a:r>
              <a:rPr lang="en-US" sz="1900" b="1" i="1" dirty="0"/>
              <a:t>OR </a:t>
            </a:r>
            <a:r>
              <a:rPr lang="en-US" sz="1900" dirty="0"/>
              <a:t>plaintiff shows that a “</a:t>
            </a:r>
            <a:r>
              <a:rPr lang="en-US" sz="1900" dirty="0">
                <a:solidFill>
                  <a:srgbClr val="C00000"/>
                </a:solidFill>
              </a:rPr>
              <a:t>less restrictive alternative</a:t>
            </a:r>
            <a:r>
              <a:rPr lang="en-US" sz="1900" dirty="0"/>
              <a:t>” provides “virtually all the benefits but with substantially less harms</a:t>
            </a:r>
          </a:p>
          <a:p>
            <a:pPr lvl="1"/>
            <a:endParaRPr lang="en-US" dirty="0"/>
          </a:p>
        </p:txBody>
      </p:sp>
      <p:sp>
        <p:nvSpPr>
          <p:cNvPr id="4" name="Rectangle 3">
            <a:extLst>
              <a:ext uri="{FF2B5EF4-FFF2-40B4-BE49-F238E27FC236}">
                <a16:creationId xmlns:a16="http://schemas.microsoft.com/office/drawing/2014/main" id="{8E64C1E8-D54E-4D79-B305-FA6E8D0916F3}"/>
              </a:ext>
            </a:extLst>
          </p:cNvPr>
          <p:cNvSpPr/>
          <p:nvPr/>
        </p:nvSpPr>
        <p:spPr>
          <a:xfrm>
            <a:off x="8226348" y="4572453"/>
            <a:ext cx="3214184" cy="1073748"/>
          </a:xfrm>
          <a:prstGeom prst="rect">
            <a:avLst/>
          </a:prstGeom>
          <a:solidFill>
            <a:schemeClr val="bg1"/>
          </a:solidFill>
          <a:ln w="38100">
            <a:solidFill>
              <a:srgbClr val="0070C0"/>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a:defRPr/>
            </a:pPr>
            <a:r>
              <a:rPr lang="en-US" sz="1600" b="1" dirty="0">
                <a:solidFill>
                  <a:srgbClr val="0070C0"/>
                </a:solidFill>
                <a:latin typeface="Times New Roman" panose="02020603050405020304" pitchFamily="18" charset="0"/>
                <a:cs typeface="Times New Roman" panose="02020603050405020304" pitchFamily="18" charset="0"/>
              </a:rPr>
              <a:t>Very few cases reach Step 3. Private plaintiffs often lose at Step 1, or defendant loses at Step 2</a:t>
            </a:r>
          </a:p>
        </p:txBody>
      </p:sp>
      <p:cxnSp>
        <p:nvCxnSpPr>
          <p:cNvPr id="5" name="Straight Arrow Connector 4">
            <a:extLst>
              <a:ext uri="{FF2B5EF4-FFF2-40B4-BE49-F238E27FC236}">
                <a16:creationId xmlns:a16="http://schemas.microsoft.com/office/drawing/2014/main" id="{A9C51837-7C5F-4EAE-B280-6748F5068D3B}"/>
              </a:ext>
            </a:extLst>
          </p:cNvPr>
          <p:cNvCxnSpPr>
            <a:cxnSpLocks/>
          </p:cNvCxnSpPr>
          <p:nvPr/>
        </p:nvCxnSpPr>
        <p:spPr>
          <a:xfrm flipH="1">
            <a:off x="6721313" y="952107"/>
            <a:ext cx="1611982" cy="710939"/>
          </a:xfrm>
          <a:prstGeom prst="straightConnector1">
            <a:avLst/>
          </a:prstGeom>
          <a:ln w="38100">
            <a:tailEnd type="triangle"/>
          </a:ln>
        </p:spPr>
        <p:style>
          <a:lnRef idx="1">
            <a:schemeClr val="accent1"/>
          </a:lnRef>
          <a:fillRef idx="0">
            <a:schemeClr val="accent1"/>
          </a:fillRef>
          <a:effectRef idx="0">
            <a:schemeClr val="accent1"/>
          </a:effectRef>
          <a:fontRef idx="minor">
            <a:schemeClr val="tx1"/>
          </a:fontRef>
        </p:style>
      </p:cxnSp>
      <p:sp>
        <p:nvSpPr>
          <p:cNvPr id="9" name="Rectangle 8">
            <a:extLst>
              <a:ext uri="{FF2B5EF4-FFF2-40B4-BE49-F238E27FC236}">
                <a16:creationId xmlns:a16="http://schemas.microsoft.com/office/drawing/2014/main" id="{34971BEE-06A4-4110-92C4-45479F039802}"/>
              </a:ext>
            </a:extLst>
          </p:cNvPr>
          <p:cNvSpPr/>
          <p:nvPr/>
        </p:nvSpPr>
        <p:spPr>
          <a:xfrm>
            <a:off x="8085762" y="2474003"/>
            <a:ext cx="3863084" cy="1325563"/>
          </a:xfrm>
          <a:prstGeom prst="rect">
            <a:avLst/>
          </a:prstGeom>
          <a:solidFill>
            <a:schemeClr val="bg1"/>
          </a:solidFill>
          <a:ln w="38100">
            <a:solidFill>
              <a:srgbClr val="0070C0"/>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defRPr/>
            </a:pPr>
            <a:r>
              <a:rPr lang="en-US" sz="1400" b="1" dirty="0">
                <a:solidFill>
                  <a:srgbClr val="0070C0"/>
                </a:solidFill>
                <a:latin typeface="Times New Roman" panose="02020603050405020304" pitchFamily="18" charset="0"/>
                <a:cs typeface="Times New Roman" panose="02020603050405020304" pitchFamily="18" charset="0"/>
              </a:rPr>
              <a:t>Note that if the plaintiff relies on #1 (anticompetitive presumption) in Step 1, then defendant must rebut with a cognizable efficiency justification.  Showing no ham to competition would not suffice</a:t>
            </a:r>
          </a:p>
        </p:txBody>
      </p:sp>
      <p:cxnSp>
        <p:nvCxnSpPr>
          <p:cNvPr id="10" name="Straight Arrow Connector 9">
            <a:extLst>
              <a:ext uri="{FF2B5EF4-FFF2-40B4-BE49-F238E27FC236}">
                <a16:creationId xmlns:a16="http://schemas.microsoft.com/office/drawing/2014/main" id="{611CFD30-A262-4D00-918A-3E213B8F86DC}"/>
              </a:ext>
            </a:extLst>
          </p:cNvPr>
          <p:cNvCxnSpPr>
            <a:cxnSpLocks/>
          </p:cNvCxnSpPr>
          <p:nvPr/>
        </p:nvCxnSpPr>
        <p:spPr>
          <a:xfrm flipH="1">
            <a:off x="6682388" y="2962525"/>
            <a:ext cx="844916" cy="133207"/>
          </a:xfrm>
          <a:prstGeom prst="straightConnector1">
            <a:avLst/>
          </a:prstGeom>
          <a:ln w="28575">
            <a:tailEnd type="triangle"/>
          </a:ln>
        </p:spPr>
        <p:style>
          <a:lnRef idx="1">
            <a:schemeClr val="accent1"/>
          </a:lnRef>
          <a:fillRef idx="0">
            <a:schemeClr val="accent1"/>
          </a:fillRef>
          <a:effectRef idx="0">
            <a:schemeClr val="accent1"/>
          </a:effectRef>
          <a:fontRef idx="minor">
            <a:schemeClr val="tx1"/>
          </a:fontRef>
        </p:style>
      </p:cxnSp>
      <p:sp>
        <p:nvSpPr>
          <p:cNvPr id="11" name="Rectangle 10">
            <a:extLst>
              <a:ext uri="{FF2B5EF4-FFF2-40B4-BE49-F238E27FC236}">
                <a16:creationId xmlns:a16="http://schemas.microsoft.com/office/drawing/2014/main" id="{5E632775-94CC-49AD-AA89-13D4293430D9}"/>
              </a:ext>
            </a:extLst>
          </p:cNvPr>
          <p:cNvSpPr/>
          <p:nvPr/>
        </p:nvSpPr>
        <p:spPr>
          <a:xfrm>
            <a:off x="8248521" y="43965"/>
            <a:ext cx="3169838" cy="1265066"/>
          </a:xfrm>
          <a:prstGeom prst="rect">
            <a:avLst/>
          </a:prstGeom>
          <a:solidFill>
            <a:schemeClr val="bg1"/>
          </a:solidFill>
          <a:ln w="38100">
            <a:solidFill>
              <a:srgbClr val="0070C0"/>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a:defRPr/>
            </a:pPr>
            <a:r>
              <a:rPr lang="en-US" sz="1600" b="1" dirty="0">
                <a:solidFill>
                  <a:srgbClr val="0070C0"/>
                </a:solidFill>
                <a:latin typeface="Times New Roman" panose="02020603050405020304" pitchFamily="18" charset="0"/>
                <a:cs typeface="Times New Roman" panose="02020603050405020304" pitchFamily="18" charset="0"/>
              </a:rPr>
              <a:t>#1 is associated with </a:t>
            </a:r>
            <a:r>
              <a:rPr lang="en-US" sz="1600" b="1" dirty="0" err="1">
                <a:solidFill>
                  <a:srgbClr val="0070C0"/>
                </a:solidFill>
                <a:latin typeface="Times New Roman" panose="02020603050405020304" pitchFamily="18" charset="0"/>
                <a:cs typeface="Times New Roman" panose="02020603050405020304" pitchFamily="18" charset="0"/>
              </a:rPr>
              <a:t>QL</a:t>
            </a:r>
            <a:r>
              <a:rPr lang="en-US" sz="1600" b="1" dirty="0">
                <a:solidFill>
                  <a:srgbClr val="0070C0"/>
                </a:solidFill>
                <a:latin typeface="Times New Roman" panose="02020603050405020304" pitchFamily="18" charset="0"/>
                <a:cs typeface="Times New Roman" panose="02020603050405020304" pitchFamily="18" charset="0"/>
              </a:rPr>
              <a:t> and per se, but it is really part of the overall </a:t>
            </a:r>
            <a:r>
              <a:rPr lang="en-US" sz="1600" b="1" dirty="0" err="1">
                <a:solidFill>
                  <a:srgbClr val="0070C0"/>
                </a:solidFill>
                <a:latin typeface="Times New Roman" panose="02020603050405020304" pitchFamily="18" charset="0"/>
                <a:cs typeface="Times New Roman" panose="02020603050405020304" pitchFamily="18" charset="0"/>
              </a:rPr>
              <a:t>ROR</a:t>
            </a:r>
            <a:r>
              <a:rPr lang="en-US" sz="1600" b="1" dirty="0">
                <a:solidFill>
                  <a:srgbClr val="0070C0"/>
                </a:solidFill>
                <a:latin typeface="Times New Roman" panose="02020603050405020304" pitchFamily="18" charset="0"/>
                <a:cs typeface="Times New Roman" panose="02020603050405020304" pitchFamily="18" charset="0"/>
              </a:rPr>
              <a:t> framework</a:t>
            </a:r>
          </a:p>
        </p:txBody>
      </p:sp>
      <p:cxnSp>
        <p:nvCxnSpPr>
          <p:cNvPr id="12" name="Straight Arrow Connector 11">
            <a:extLst>
              <a:ext uri="{FF2B5EF4-FFF2-40B4-BE49-F238E27FC236}">
                <a16:creationId xmlns:a16="http://schemas.microsoft.com/office/drawing/2014/main" id="{F4AA3B54-3A84-4FF4-B8B2-6682F6AFFAEE}"/>
              </a:ext>
            </a:extLst>
          </p:cNvPr>
          <p:cNvCxnSpPr>
            <a:cxnSpLocks/>
          </p:cNvCxnSpPr>
          <p:nvPr/>
        </p:nvCxnSpPr>
        <p:spPr>
          <a:xfrm flipH="1" flipV="1">
            <a:off x="6843748" y="5109327"/>
            <a:ext cx="1098176" cy="109553"/>
          </a:xfrm>
          <a:prstGeom prst="straightConnector1">
            <a:avLst/>
          </a:prstGeom>
          <a:ln w="38100">
            <a:tailEnd type="triangle"/>
          </a:ln>
        </p:spPr>
        <p:style>
          <a:lnRef idx="1">
            <a:schemeClr val="accent1"/>
          </a:lnRef>
          <a:fillRef idx="0">
            <a:schemeClr val="accent1"/>
          </a:fillRef>
          <a:effectRef idx="0">
            <a:schemeClr val="accent1"/>
          </a:effectRef>
          <a:fontRef idx="minor">
            <a:schemeClr val="tx1"/>
          </a:fontRef>
        </p:style>
      </p:cxnSp>
      <p:sp>
        <p:nvSpPr>
          <p:cNvPr id="8" name="Rectangle 7">
            <a:extLst>
              <a:ext uri="{FF2B5EF4-FFF2-40B4-BE49-F238E27FC236}">
                <a16:creationId xmlns:a16="http://schemas.microsoft.com/office/drawing/2014/main" id="{DCCCAF0C-58AF-48A7-B6A0-DB9BA2131576}"/>
              </a:ext>
            </a:extLst>
          </p:cNvPr>
          <p:cNvSpPr/>
          <p:nvPr/>
        </p:nvSpPr>
        <p:spPr>
          <a:xfrm>
            <a:off x="7859728" y="1528171"/>
            <a:ext cx="3863085" cy="805207"/>
          </a:xfrm>
          <a:prstGeom prst="rect">
            <a:avLst/>
          </a:prstGeom>
          <a:solidFill>
            <a:schemeClr val="bg1"/>
          </a:solidFill>
          <a:ln w="38100">
            <a:solidFill>
              <a:srgbClr val="0070C0"/>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a:defRPr/>
            </a:pPr>
            <a:r>
              <a:rPr lang="en-US" sz="1600" b="1" dirty="0">
                <a:solidFill>
                  <a:srgbClr val="0070C0"/>
                </a:solidFill>
                <a:latin typeface="Times New Roman" panose="02020603050405020304" pitchFamily="18" charset="0"/>
                <a:cs typeface="Times New Roman" panose="02020603050405020304" pitchFamily="18" charset="0"/>
              </a:rPr>
              <a:t>Amex required #3 for vertical agreements</a:t>
            </a:r>
          </a:p>
          <a:p>
            <a:pPr algn="ctr">
              <a:defRPr/>
            </a:pPr>
            <a:r>
              <a:rPr lang="en-US" sz="1400" b="1" i="1" dirty="0">
                <a:solidFill>
                  <a:srgbClr val="0070C0"/>
                </a:solidFill>
                <a:latin typeface="Times New Roman" panose="02020603050405020304" pitchFamily="18" charset="0"/>
                <a:cs typeface="Times New Roman" panose="02020603050405020304" pitchFamily="18" charset="0"/>
              </a:rPr>
              <a:t>(to be discussed) </a:t>
            </a:r>
            <a:endParaRPr lang="en-US" sz="1600" b="1" i="1" dirty="0">
              <a:solidFill>
                <a:srgbClr val="0070C0"/>
              </a:solidFill>
              <a:latin typeface="Times New Roman" panose="02020603050405020304" pitchFamily="18" charset="0"/>
              <a:cs typeface="Times New Roman" panose="02020603050405020304" pitchFamily="18" charset="0"/>
            </a:endParaRPr>
          </a:p>
        </p:txBody>
      </p:sp>
      <p:cxnSp>
        <p:nvCxnSpPr>
          <p:cNvPr id="16" name="Straight Arrow Connector 15">
            <a:extLst>
              <a:ext uri="{FF2B5EF4-FFF2-40B4-BE49-F238E27FC236}">
                <a16:creationId xmlns:a16="http://schemas.microsoft.com/office/drawing/2014/main" id="{ED706E9F-EC24-4D86-AF34-A5BFF867DD9D}"/>
              </a:ext>
            </a:extLst>
          </p:cNvPr>
          <p:cNvCxnSpPr>
            <a:cxnSpLocks/>
          </p:cNvCxnSpPr>
          <p:nvPr/>
        </p:nvCxnSpPr>
        <p:spPr>
          <a:xfrm flipH="1">
            <a:off x="6366897" y="1974990"/>
            <a:ext cx="1223957" cy="499013"/>
          </a:xfrm>
          <a:prstGeom prst="straightConnector1">
            <a:avLst/>
          </a:prstGeom>
          <a:ln w="28575">
            <a:tailEnd type="triangle"/>
          </a:ln>
        </p:spPr>
        <p:style>
          <a:lnRef idx="1">
            <a:schemeClr val="accent1"/>
          </a:lnRef>
          <a:fillRef idx="0">
            <a:schemeClr val="accent1"/>
          </a:fillRef>
          <a:effectRef idx="0">
            <a:schemeClr val="accent1"/>
          </a:effectRef>
          <a:fontRef idx="minor">
            <a:schemeClr val="tx1"/>
          </a:fontRef>
        </p:style>
      </p:cxnSp>
    </p:spTree>
    <p:extLst>
      <p:ext uri="{BB962C8B-B14F-4D97-AF65-F5344CB8AC3E}">
        <p14:creationId xmlns:p14="http://schemas.microsoft.com/office/powerpoint/2010/main" val="3635341700"/>
      </p:ext>
    </p:extLst>
  </p:cSld>
  <p:clrMapOvr>
    <a:masterClrMapping/>
  </p:clrMapOvr>
</p:sld>
</file>

<file path=ppt/slides/slide4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273E1950-ACDE-4743-B8A7-69022524B26B}"/>
              </a:ext>
            </a:extLst>
          </p:cNvPr>
          <p:cNvSpPr>
            <a:spLocks noGrp="1"/>
          </p:cNvSpPr>
          <p:nvPr>
            <p:ph type="title"/>
          </p:nvPr>
        </p:nvSpPr>
        <p:spPr/>
        <p:txBody>
          <a:bodyPr/>
          <a:lstStyle/>
          <a:p>
            <a:r>
              <a:rPr lang="en-US" dirty="0"/>
              <a:t>Anticompetitive Settlements Can Preserve Monopoly Profits</a:t>
            </a:r>
          </a:p>
        </p:txBody>
      </p:sp>
      <p:sp>
        <p:nvSpPr>
          <p:cNvPr id="3" name="Content Placeholder 2">
            <a:extLst>
              <a:ext uri="{FF2B5EF4-FFF2-40B4-BE49-F238E27FC236}">
                <a16:creationId xmlns:a16="http://schemas.microsoft.com/office/drawing/2014/main" id="{2C66C01B-6AD1-46FE-9F32-B7CA643EA2F3}"/>
              </a:ext>
            </a:extLst>
          </p:cNvPr>
          <p:cNvSpPr>
            <a:spLocks noGrp="1"/>
          </p:cNvSpPr>
          <p:nvPr>
            <p:ph idx="1"/>
          </p:nvPr>
        </p:nvSpPr>
        <p:spPr>
          <a:xfrm>
            <a:off x="323850" y="1658144"/>
            <a:ext cx="8315325" cy="4605338"/>
          </a:xfrm>
        </p:spPr>
        <p:txBody>
          <a:bodyPr>
            <a:normAutofit lnSpcReduction="10000"/>
          </a:bodyPr>
          <a:lstStyle/>
          <a:p>
            <a:r>
              <a:rPr lang="en-US" sz="2400" i="1" dirty="0"/>
              <a:t>Is this a general problem with settlements?  </a:t>
            </a:r>
          </a:p>
          <a:p>
            <a:pPr lvl="1"/>
            <a:r>
              <a:rPr lang="en-US" sz="2000" dirty="0">
                <a:solidFill>
                  <a:srgbClr val="C00000"/>
                </a:solidFill>
              </a:rPr>
              <a:t>Yes.  There are </a:t>
            </a:r>
            <a:r>
              <a:rPr lang="en-US" sz="2000" b="1" dirty="0">
                <a:solidFill>
                  <a:schemeClr val="accent1"/>
                </a:solidFill>
              </a:rPr>
              <a:t>systematic anticompetitive incentives </a:t>
            </a:r>
            <a:r>
              <a:rPr lang="en-US" sz="2000" dirty="0">
                <a:solidFill>
                  <a:srgbClr val="C00000"/>
                </a:solidFill>
              </a:rPr>
              <a:t>to settle such cases in a way that allows the monopolist to retain its monopoly power.   </a:t>
            </a:r>
          </a:p>
          <a:p>
            <a:pPr lvl="1"/>
            <a:r>
              <a:rPr lang="en-US" sz="2000" dirty="0">
                <a:solidFill>
                  <a:srgbClr val="C00000"/>
                </a:solidFill>
              </a:rPr>
              <a:t>The non-compete maintains the monopoly </a:t>
            </a:r>
          </a:p>
          <a:p>
            <a:pPr lvl="1"/>
            <a:r>
              <a:rPr lang="en-US" sz="2000" dirty="0">
                <a:solidFill>
                  <a:srgbClr val="C00000"/>
                </a:solidFill>
              </a:rPr>
              <a:t>The litigants then can share the monopoly profits</a:t>
            </a:r>
            <a:endParaRPr lang="en-US" sz="1600" dirty="0"/>
          </a:p>
          <a:p>
            <a:r>
              <a:rPr lang="en-US" sz="2000" dirty="0"/>
              <a:t>Drilling down on the logic </a:t>
            </a:r>
            <a:endParaRPr lang="en-US" dirty="0"/>
          </a:p>
          <a:p>
            <a:pPr lvl="1"/>
            <a:r>
              <a:rPr lang="en-US" sz="2000" dirty="0"/>
              <a:t>If the entrant wins the case, it will earn competitive profits</a:t>
            </a:r>
          </a:p>
          <a:p>
            <a:pPr lvl="1"/>
            <a:r>
              <a:rPr lang="en-US" sz="2000" dirty="0"/>
              <a:t>If the monopolist wins, it will earn monopoly profits </a:t>
            </a:r>
            <a:r>
              <a:rPr lang="en-US" sz="2000" i="1" dirty="0"/>
              <a:t>instead of </a:t>
            </a:r>
            <a:r>
              <a:rPr lang="en-US" sz="2000" dirty="0"/>
              <a:t>competitive profits.  </a:t>
            </a:r>
          </a:p>
          <a:p>
            <a:pPr lvl="1"/>
            <a:r>
              <a:rPr lang="en-US" sz="2000" dirty="0"/>
              <a:t>Because monopoly profits generally exceed the combined competitive profits of the two firms, there is a mutual incentive for an anticompetitive “non-compete” agreement.</a:t>
            </a:r>
          </a:p>
          <a:p>
            <a:pPr lvl="1"/>
            <a:r>
              <a:rPr lang="en-US" sz="2000" i="1" dirty="0"/>
              <a:t>This is a very general theme that applies to exclusionary conduct settlements generally</a:t>
            </a:r>
          </a:p>
          <a:p>
            <a:r>
              <a:rPr lang="en-US" sz="2400" dirty="0"/>
              <a:t>We can illustrate with a numerical example </a:t>
            </a:r>
            <a:r>
              <a:rPr lang="en-US" sz="2400" b="1" i="1" dirty="0">
                <a:solidFill>
                  <a:srgbClr val="0070C0"/>
                </a:solidFill>
              </a:rPr>
              <a:t>(see next slide)</a:t>
            </a:r>
          </a:p>
          <a:p>
            <a:pPr lvl="1"/>
            <a:endParaRPr lang="en-US" sz="2000" dirty="0"/>
          </a:p>
        </p:txBody>
      </p:sp>
      <p:sp>
        <p:nvSpPr>
          <p:cNvPr id="4" name="Rectangle 3">
            <a:extLst>
              <a:ext uri="{FF2B5EF4-FFF2-40B4-BE49-F238E27FC236}">
                <a16:creationId xmlns:a16="http://schemas.microsoft.com/office/drawing/2014/main" id="{DB426E32-4772-4DD0-B062-C6A205390E13}"/>
              </a:ext>
            </a:extLst>
          </p:cNvPr>
          <p:cNvSpPr/>
          <p:nvPr/>
        </p:nvSpPr>
        <p:spPr>
          <a:xfrm>
            <a:off x="9317153" y="2658971"/>
            <a:ext cx="1645907" cy="805207"/>
          </a:xfrm>
          <a:prstGeom prst="rect">
            <a:avLst/>
          </a:prstGeom>
          <a:solidFill>
            <a:schemeClr val="bg1"/>
          </a:solidFill>
          <a:ln w="38100">
            <a:solidFill>
              <a:srgbClr val="0070C0"/>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a:defRPr/>
            </a:pPr>
            <a:r>
              <a:rPr lang="en-US" b="1" dirty="0">
                <a:solidFill>
                  <a:srgbClr val="0070C0"/>
                </a:solidFill>
                <a:latin typeface="Times New Roman" panose="02020603050405020304" pitchFamily="18" charset="0"/>
                <a:cs typeface="Times New Roman" panose="02020603050405020304" pitchFamily="18" charset="0"/>
              </a:rPr>
              <a:t>Like in </a:t>
            </a:r>
            <a:r>
              <a:rPr lang="en-US" b="1" i="1" dirty="0" err="1">
                <a:solidFill>
                  <a:srgbClr val="0070C0"/>
                </a:solidFill>
                <a:latin typeface="Times New Roman" panose="02020603050405020304" pitchFamily="18" charset="0"/>
                <a:cs typeface="Times New Roman" panose="02020603050405020304" pitchFamily="18" charset="0"/>
              </a:rPr>
              <a:t>JTC</a:t>
            </a:r>
            <a:r>
              <a:rPr lang="en-US" b="1" i="1" dirty="0">
                <a:solidFill>
                  <a:srgbClr val="0070C0"/>
                </a:solidFill>
                <a:latin typeface="Times New Roman" panose="02020603050405020304" pitchFamily="18" charset="0"/>
                <a:cs typeface="Times New Roman" panose="02020603050405020304" pitchFamily="18" charset="0"/>
              </a:rPr>
              <a:t> Petroleum</a:t>
            </a:r>
            <a:r>
              <a:rPr lang="en-US" b="1" dirty="0">
                <a:solidFill>
                  <a:srgbClr val="0070C0"/>
                </a:solidFill>
                <a:latin typeface="Times New Roman" panose="02020603050405020304" pitchFamily="18" charset="0"/>
                <a:cs typeface="Times New Roman" panose="02020603050405020304" pitchFamily="18" charset="0"/>
              </a:rPr>
              <a:t>”</a:t>
            </a:r>
          </a:p>
        </p:txBody>
      </p:sp>
      <p:cxnSp>
        <p:nvCxnSpPr>
          <p:cNvPr id="5" name="Straight Arrow Connector 4">
            <a:extLst>
              <a:ext uri="{FF2B5EF4-FFF2-40B4-BE49-F238E27FC236}">
                <a16:creationId xmlns:a16="http://schemas.microsoft.com/office/drawing/2014/main" id="{67C76A86-F4CC-4352-A8DF-A159E3915D00}"/>
              </a:ext>
            </a:extLst>
          </p:cNvPr>
          <p:cNvCxnSpPr>
            <a:cxnSpLocks/>
          </p:cNvCxnSpPr>
          <p:nvPr/>
        </p:nvCxnSpPr>
        <p:spPr>
          <a:xfrm flipH="1" flipV="1">
            <a:off x="7639902" y="2794000"/>
            <a:ext cx="1533316" cy="295185"/>
          </a:xfrm>
          <a:prstGeom prst="straightConnector1">
            <a:avLst/>
          </a:prstGeom>
          <a:ln w="28575">
            <a:tailEnd type="triangle"/>
          </a:ln>
        </p:spPr>
        <p:style>
          <a:lnRef idx="1">
            <a:schemeClr val="accent1"/>
          </a:lnRef>
          <a:fillRef idx="0">
            <a:schemeClr val="accent1"/>
          </a:fillRef>
          <a:effectRef idx="0">
            <a:schemeClr val="accent1"/>
          </a:effectRef>
          <a:fontRef idx="minor">
            <a:schemeClr val="tx1"/>
          </a:fontRef>
        </p:style>
      </p:cxnSp>
    </p:spTree>
    <p:extLst>
      <p:ext uri="{BB962C8B-B14F-4D97-AF65-F5344CB8AC3E}">
        <p14:creationId xmlns:p14="http://schemas.microsoft.com/office/powerpoint/2010/main" val="1059333545"/>
      </p:ext>
    </p:extLst>
  </p:cSld>
  <p:clrMapOvr>
    <a:masterClrMapping/>
  </p:clrMapOvr>
</p:sld>
</file>

<file path=ppt/slides/slide4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3739653A-ECEF-4AAB-A4F1-AC81B61081C2}"/>
              </a:ext>
            </a:extLst>
          </p:cNvPr>
          <p:cNvSpPr>
            <a:spLocks noGrp="1"/>
          </p:cNvSpPr>
          <p:nvPr>
            <p:ph type="title"/>
          </p:nvPr>
        </p:nvSpPr>
        <p:spPr>
          <a:xfrm>
            <a:off x="776762" y="-184559"/>
            <a:ext cx="10515600" cy="1325563"/>
          </a:xfrm>
          <a:ln w="38100">
            <a:noFill/>
          </a:ln>
        </p:spPr>
        <p:txBody>
          <a:bodyPr/>
          <a:lstStyle/>
          <a:p>
            <a:r>
              <a:rPr lang="en-US" dirty="0"/>
              <a:t>Numerical Example </a:t>
            </a:r>
          </a:p>
        </p:txBody>
      </p:sp>
      <p:sp>
        <p:nvSpPr>
          <p:cNvPr id="3" name="Content Placeholder 2">
            <a:extLst>
              <a:ext uri="{FF2B5EF4-FFF2-40B4-BE49-F238E27FC236}">
                <a16:creationId xmlns:a16="http://schemas.microsoft.com/office/drawing/2014/main" id="{6C5CAF13-3C27-445E-B5F5-37B772686324}"/>
              </a:ext>
            </a:extLst>
          </p:cNvPr>
          <p:cNvSpPr>
            <a:spLocks noGrp="1"/>
          </p:cNvSpPr>
          <p:nvPr>
            <p:ph idx="1"/>
          </p:nvPr>
        </p:nvSpPr>
        <p:spPr>
          <a:xfrm>
            <a:off x="1085490" y="2117040"/>
            <a:ext cx="6299784" cy="4549394"/>
          </a:xfrm>
          <a:ln w="19050">
            <a:solidFill>
              <a:srgbClr val="002060"/>
            </a:solidFill>
          </a:ln>
        </p:spPr>
        <p:txBody>
          <a:bodyPr/>
          <a:lstStyle/>
          <a:p>
            <a:pPr marL="0" indent="0">
              <a:buNone/>
            </a:pPr>
            <a:r>
              <a:rPr lang="en-US" dirty="0"/>
              <a:t>  </a:t>
            </a:r>
          </a:p>
        </p:txBody>
      </p:sp>
      <p:sp>
        <p:nvSpPr>
          <p:cNvPr id="7" name="TextBox 6">
            <a:extLst>
              <a:ext uri="{FF2B5EF4-FFF2-40B4-BE49-F238E27FC236}">
                <a16:creationId xmlns:a16="http://schemas.microsoft.com/office/drawing/2014/main" id="{E0372C31-5CFC-437F-937D-60F1D8072875}"/>
              </a:ext>
            </a:extLst>
          </p:cNvPr>
          <p:cNvSpPr txBox="1"/>
          <p:nvPr/>
        </p:nvSpPr>
        <p:spPr>
          <a:xfrm>
            <a:off x="2138134" y="5246271"/>
            <a:ext cx="4687354" cy="1200329"/>
          </a:xfrm>
          <a:prstGeom prst="rect">
            <a:avLst/>
          </a:prstGeom>
          <a:solidFill>
            <a:srgbClr val="FFFF00"/>
          </a:solidFill>
        </p:spPr>
        <p:txBody>
          <a:bodyPr wrap="square" rtlCol="0">
            <a:spAutoFit/>
          </a:bodyPr>
          <a:lstStyle/>
          <a:p>
            <a:r>
              <a:rPr lang="en-US" b="1" i="1" dirty="0">
                <a:solidFill>
                  <a:srgbClr val="C00000"/>
                </a:solidFill>
              </a:rPr>
              <a:t>Since monopoly profits </a:t>
            </a:r>
            <a:r>
              <a:rPr lang="en-US" b="1" i="1" dirty="0">
                <a:solidFill>
                  <a:srgbClr val="0070C0"/>
                </a:solidFill>
              </a:rPr>
              <a:t>(350) </a:t>
            </a:r>
            <a:r>
              <a:rPr lang="en-US" b="1" i="1" dirty="0">
                <a:solidFill>
                  <a:srgbClr val="C00000"/>
                </a:solidFill>
              </a:rPr>
              <a:t>exceed combined competitive profits </a:t>
            </a:r>
            <a:r>
              <a:rPr lang="en-US" b="1" i="1" dirty="0">
                <a:solidFill>
                  <a:srgbClr val="0070C0"/>
                </a:solidFill>
              </a:rPr>
              <a:t>(190)</a:t>
            </a:r>
            <a:r>
              <a:rPr lang="en-US" b="1" i="1" dirty="0">
                <a:solidFill>
                  <a:srgbClr val="C00000"/>
                </a:solidFill>
              </a:rPr>
              <a:t>, there are “mutual gains” </a:t>
            </a:r>
            <a:r>
              <a:rPr lang="en-US" b="1" i="1" dirty="0">
                <a:solidFill>
                  <a:srgbClr val="0070C0"/>
                </a:solidFill>
              </a:rPr>
              <a:t>(160) </a:t>
            </a:r>
            <a:r>
              <a:rPr lang="en-US" b="1" i="1" dirty="0">
                <a:solidFill>
                  <a:srgbClr val="C00000"/>
                </a:solidFill>
              </a:rPr>
              <a:t>from the non-compete that they can divide and make both sides richer</a:t>
            </a:r>
          </a:p>
        </p:txBody>
      </p:sp>
      <p:sp>
        <p:nvSpPr>
          <p:cNvPr id="8" name="TextBox 7">
            <a:extLst>
              <a:ext uri="{FF2B5EF4-FFF2-40B4-BE49-F238E27FC236}">
                <a16:creationId xmlns:a16="http://schemas.microsoft.com/office/drawing/2014/main" id="{95631596-439B-4063-A646-C0CF8110E191}"/>
              </a:ext>
            </a:extLst>
          </p:cNvPr>
          <p:cNvSpPr txBox="1"/>
          <p:nvPr/>
        </p:nvSpPr>
        <p:spPr>
          <a:xfrm>
            <a:off x="4738173" y="2207452"/>
            <a:ext cx="994965" cy="369332"/>
          </a:xfrm>
          <a:prstGeom prst="rect">
            <a:avLst/>
          </a:prstGeom>
          <a:noFill/>
        </p:spPr>
        <p:txBody>
          <a:bodyPr wrap="square" rtlCol="0">
            <a:spAutoFit/>
          </a:bodyPr>
          <a:lstStyle/>
          <a:p>
            <a:r>
              <a:rPr lang="en-US" b="1" dirty="0"/>
              <a:t>Entry</a:t>
            </a:r>
          </a:p>
        </p:txBody>
      </p:sp>
      <p:sp>
        <p:nvSpPr>
          <p:cNvPr id="9" name="TextBox 8">
            <a:extLst>
              <a:ext uri="{FF2B5EF4-FFF2-40B4-BE49-F238E27FC236}">
                <a16:creationId xmlns:a16="http://schemas.microsoft.com/office/drawing/2014/main" id="{6DBD562C-A9A1-453F-BAC9-ECA424D771B0}"/>
              </a:ext>
            </a:extLst>
          </p:cNvPr>
          <p:cNvSpPr txBox="1"/>
          <p:nvPr/>
        </p:nvSpPr>
        <p:spPr>
          <a:xfrm>
            <a:off x="3466315" y="3691229"/>
            <a:ext cx="700332" cy="369332"/>
          </a:xfrm>
          <a:prstGeom prst="rect">
            <a:avLst/>
          </a:prstGeom>
          <a:noFill/>
        </p:spPr>
        <p:txBody>
          <a:bodyPr wrap="square" rtlCol="0">
            <a:spAutoFit/>
          </a:bodyPr>
          <a:lstStyle/>
          <a:p>
            <a:r>
              <a:rPr lang="en-US" dirty="0"/>
              <a:t>   0</a:t>
            </a:r>
          </a:p>
        </p:txBody>
      </p:sp>
      <p:sp>
        <p:nvSpPr>
          <p:cNvPr id="10" name="TextBox 9">
            <a:extLst>
              <a:ext uri="{FF2B5EF4-FFF2-40B4-BE49-F238E27FC236}">
                <a16:creationId xmlns:a16="http://schemas.microsoft.com/office/drawing/2014/main" id="{0C96D34D-CED6-46DC-95CD-89B99D5BAC22}"/>
              </a:ext>
            </a:extLst>
          </p:cNvPr>
          <p:cNvSpPr txBox="1"/>
          <p:nvPr/>
        </p:nvSpPr>
        <p:spPr>
          <a:xfrm>
            <a:off x="3431554" y="2960023"/>
            <a:ext cx="949138" cy="369332"/>
          </a:xfrm>
          <a:prstGeom prst="rect">
            <a:avLst/>
          </a:prstGeom>
          <a:noFill/>
        </p:spPr>
        <p:txBody>
          <a:bodyPr wrap="square" rtlCol="0">
            <a:spAutoFit/>
          </a:bodyPr>
          <a:lstStyle/>
          <a:p>
            <a:r>
              <a:rPr lang="en-US" dirty="0"/>
              <a:t>350</a:t>
            </a:r>
          </a:p>
        </p:txBody>
      </p:sp>
      <p:sp>
        <p:nvSpPr>
          <p:cNvPr id="11" name="TextBox 10">
            <a:extLst>
              <a:ext uri="{FF2B5EF4-FFF2-40B4-BE49-F238E27FC236}">
                <a16:creationId xmlns:a16="http://schemas.microsoft.com/office/drawing/2014/main" id="{6D51EB87-614D-458F-9072-E84D072945D2}"/>
              </a:ext>
            </a:extLst>
          </p:cNvPr>
          <p:cNvSpPr txBox="1"/>
          <p:nvPr/>
        </p:nvSpPr>
        <p:spPr>
          <a:xfrm>
            <a:off x="5071100" y="3689236"/>
            <a:ext cx="662038" cy="369332"/>
          </a:xfrm>
          <a:prstGeom prst="rect">
            <a:avLst/>
          </a:prstGeom>
          <a:noFill/>
        </p:spPr>
        <p:txBody>
          <a:bodyPr wrap="square" rtlCol="0">
            <a:spAutoFit/>
          </a:bodyPr>
          <a:lstStyle/>
          <a:p>
            <a:r>
              <a:rPr lang="en-US" dirty="0"/>
              <a:t>40</a:t>
            </a:r>
          </a:p>
        </p:txBody>
      </p:sp>
      <p:sp>
        <p:nvSpPr>
          <p:cNvPr id="12" name="TextBox 11">
            <a:extLst>
              <a:ext uri="{FF2B5EF4-FFF2-40B4-BE49-F238E27FC236}">
                <a16:creationId xmlns:a16="http://schemas.microsoft.com/office/drawing/2014/main" id="{998DBAD2-B16A-43BC-9287-C74E99A3F13F}"/>
              </a:ext>
            </a:extLst>
          </p:cNvPr>
          <p:cNvSpPr txBox="1"/>
          <p:nvPr/>
        </p:nvSpPr>
        <p:spPr>
          <a:xfrm>
            <a:off x="4890481" y="2923181"/>
            <a:ext cx="662038" cy="369332"/>
          </a:xfrm>
          <a:prstGeom prst="rect">
            <a:avLst/>
          </a:prstGeom>
          <a:noFill/>
        </p:spPr>
        <p:txBody>
          <a:bodyPr wrap="square" rtlCol="0">
            <a:spAutoFit/>
          </a:bodyPr>
          <a:lstStyle/>
          <a:p>
            <a:r>
              <a:rPr lang="en-US" dirty="0"/>
              <a:t>  150</a:t>
            </a:r>
          </a:p>
        </p:txBody>
      </p:sp>
      <p:sp>
        <p:nvSpPr>
          <p:cNvPr id="13" name="TextBox 12">
            <a:extLst>
              <a:ext uri="{FF2B5EF4-FFF2-40B4-BE49-F238E27FC236}">
                <a16:creationId xmlns:a16="http://schemas.microsoft.com/office/drawing/2014/main" id="{C62C93C4-1A9F-44FA-857B-6B8EE66898FB}"/>
              </a:ext>
            </a:extLst>
          </p:cNvPr>
          <p:cNvSpPr txBox="1"/>
          <p:nvPr/>
        </p:nvSpPr>
        <p:spPr>
          <a:xfrm>
            <a:off x="1489837" y="4380106"/>
            <a:ext cx="1253765" cy="646331"/>
          </a:xfrm>
          <a:prstGeom prst="rect">
            <a:avLst/>
          </a:prstGeom>
          <a:noFill/>
        </p:spPr>
        <p:txBody>
          <a:bodyPr wrap="square" rtlCol="0">
            <a:spAutoFit/>
          </a:bodyPr>
          <a:lstStyle/>
          <a:p>
            <a:r>
              <a:rPr lang="en-US" b="1" dirty="0" err="1"/>
              <a:t>CombinedProfits</a:t>
            </a:r>
            <a:endParaRPr lang="en-US" b="1" dirty="0"/>
          </a:p>
        </p:txBody>
      </p:sp>
      <p:sp>
        <p:nvSpPr>
          <p:cNvPr id="14" name="TextBox 13">
            <a:extLst>
              <a:ext uri="{FF2B5EF4-FFF2-40B4-BE49-F238E27FC236}">
                <a16:creationId xmlns:a16="http://schemas.microsoft.com/office/drawing/2014/main" id="{F109A1AC-89E1-4B50-B2EB-6C86F89A7149}"/>
              </a:ext>
            </a:extLst>
          </p:cNvPr>
          <p:cNvSpPr txBox="1"/>
          <p:nvPr/>
        </p:nvSpPr>
        <p:spPr>
          <a:xfrm>
            <a:off x="3375582" y="4390893"/>
            <a:ext cx="791065" cy="369332"/>
          </a:xfrm>
          <a:prstGeom prst="rect">
            <a:avLst/>
          </a:prstGeom>
          <a:noFill/>
        </p:spPr>
        <p:txBody>
          <a:bodyPr wrap="square" rtlCol="0">
            <a:spAutoFit/>
          </a:bodyPr>
          <a:lstStyle/>
          <a:p>
            <a:r>
              <a:rPr lang="en-US" b="1" dirty="0">
                <a:solidFill>
                  <a:srgbClr val="0070C0"/>
                </a:solidFill>
              </a:rPr>
              <a:t>350</a:t>
            </a:r>
          </a:p>
        </p:txBody>
      </p:sp>
      <p:sp>
        <p:nvSpPr>
          <p:cNvPr id="17" name="TextBox 16">
            <a:extLst>
              <a:ext uri="{FF2B5EF4-FFF2-40B4-BE49-F238E27FC236}">
                <a16:creationId xmlns:a16="http://schemas.microsoft.com/office/drawing/2014/main" id="{8E3B9407-586A-460F-A4D3-FF0D9E0BCC3E}"/>
              </a:ext>
            </a:extLst>
          </p:cNvPr>
          <p:cNvSpPr txBox="1"/>
          <p:nvPr/>
        </p:nvSpPr>
        <p:spPr>
          <a:xfrm>
            <a:off x="5875208" y="2179040"/>
            <a:ext cx="1510066" cy="646331"/>
          </a:xfrm>
          <a:prstGeom prst="rect">
            <a:avLst/>
          </a:prstGeom>
          <a:noFill/>
        </p:spPr>
        <p:txBody>
          <a:bodyPr wrap="square" rtlCol="0">
            <a:spAutoFit/>
          </a:bodyPr>
          <a:lstStyle/>
          <a:p>
            <a:r>
              <a:rPr lang="en-US" b="1" dirty="0"/>
              <a:t>Non-compete</a:t>
            </a:r>
          </a:p>
          <a:p>
            <a:r>
              <a:rPr lang="en-US" b="1" dirty="0"/>
              <a:t>Impact</a:t>
            </a:r>
          </a:p>
        </p:txBody>
      </p:sp>
      <p:sp>
        <p:nvSpPr>
          <p:cNvPr id="20" name="TextBox 19">
            <a:extLst>
              <a:ext uri="{FF2B5EF4-FFF2-40B4-BE49-F238E27FC236}">
                <a16:creationId xmlns:a16="http://schemas.microsoft.com/office/drawing/2014/main" id="{4D5218F0-0E86-4CA6-BFB1-F9D4A2F2874C}"/>
              </a:ext>
            </a:extLst>
          </p:cNvPr>
          <p:cNvSpPr txBox="1"/>
          <p:nvPr/>
        </p:nvSpPr>
        <p:spPr>
          <a:xfrm>
            <a:off x="1509466" y="3143457"/>
            <a:ext cx="1253765" cy="369332"/>
          </a:xfrm>
          <a:prstGeom prst="rect">
            <a:avLst/>
          </a:prstGeom>
          <a:noFill/>
        </p:spPr>
        <p:txBody>
          <a:bodyPr wrap="square" rtlCol="0">
            <a:spAutoFit/>
          </a:bodyPr>
          <a:lstStyle/>
          <a:p>
            <a:r>
              <a:rPr lang="en-US" b="1" dirty="0" err="1"/>
              <a:t>Monolink</a:t>
            </a:r>
            <a:endParaRPr lang="en-US" b="1" dirty="0"/>
          </a:p>
        </p:txBody>
      </p:sp>
      <p:sp>
        <p:nvSpPr>
          <p:cNvPr id="21" name="TextBox 20">
            <a:extLst>
              <a:ext uri="{FF2B5EF4-FFF2-40B4-BE49-F238E27FC236}">
                <a16:creationId xmlns:a16="http://schemas.microsoft.com/office/drawing/2014/main" id="{873FAD9A-7160-4466-931D-9258068EB7C5}"/>
              </a:ext>
            </a:extLst>
          </p:cNvPr>
          <p:cNvSpPr txBox="1"/>
          <p:nvPr/>
        </p:nvSpPr>
        <p:spPr>
          <a:xfrm>
            <a:off x="1509467" y="3856290"/>
            <a:ext cx="1253765" cy="369332"/>
          </a:xfrm>
          <a:prstGeom prst="rect">
            <a:avLst/>
          </a:prstGeom>
          <a:noFill/>
        </p:spPr>
        <p:txBody>
          <a:bodyPr wrap="square" rtlCol="0">
            <a:spAutoFit/>
          </a:bodyPr>
          <a:lstStyle/>
          <a:p>
            <a:r>
              <a:rPr lang="en-US" b="1" dirty="0" err="1"/>
              <a:t>Duolink</a:t>
            </a:r>
            <a:endParaRPr lang="en-US" b="1" dirty="0"/>
          </a:p>
        </p:txBody>
      </p:sp>
      <p:sp>
        <p:nvSpPr>
          <p:cNvPr id="23" name="TextBox 22">
            <a:extLst>
              <a:ext uri="{FF2B5EF4-FFF2-40B4-BE49-F238E27FC236}">
                <a16:creationId xmlns:a16="http://schemas.microsoft.com/office/drawing/2014/main" id="{B97C42C3-9718-42DA-AF03-4C8CB1613289}"/>
              </a:ext>
            </a:extLst>
          </p:cNvPr>
          <p:cNvSpPr txBox="1"/>
          <p:nvPr/>
        </p:nvSpPr>
        <p:spPr>
          <a:xfrm>
            <a:off x="6372632" y="2998219"/>
            <a:ext cx="899864" cy="369332"/>
          </a:xfrm>
          <a:prstGeom prst="rect">
            <a:avLst/>
          </a:prstGeom>
          <a:noFill/>
        </p:spPr>
        <p:txBody>
          <a:bodyPr wrap="square" rtlCol="0">
            <a:spAutoFit/>
          </a:bodyPr>
          <a:lstStyle/>
          <a:p>
            <a:r>
              <a:rPr lang="en-US" dirty="0"/>
              <a:t>G=200</a:t>
            </a:r>
          </a:p>
        </p:txBody>
      </p:sp>
      <p:sp>
        <p:nvSpPr>
          <p:cNvPr id="28" name="TextBox 27">
            <a:extLst>
              <a:ext uri="{FF2B5EF4-FFF2-40B4-BE49-F238E27FC236}">
                <a16:creationId xmlns:a16="http://schemas.microsoft.com/office/drawing/2014/main" id="{F11C2645-8F7A-49BD-9A6C-3D81DDC5A715}"/>
              </a:ext>
            </a:extLst>
          </p:cNvPr>
          <p:cNvSpPr txBox="1"/>
          <p:nvPr/>
        </p:nvSpPr>
        <p:spPr>
          <a:xfrm>
            <a:off x="4928603" y="4390893"/>
            <a:ext cx="791065" cy="369332"/>
          </a:xfrm>
          <a:prstGeom prst="rect">
            <a:avLst/>
          </a:prstGeom>
          <a:noFill/>
          <a:ln>
            <a:noFill/>
          </a:ln>
        </p:spPr>
        <p:txBody>
          <a:bodyPr wrap="square" rtlCol="0">
            <a:spAutoFit/>
          </a:bodyPr>
          <a:lstStyle/>
          <a:p>
            <a:r>
              <a:rPr lang="en-US" b="1" dirty="0">
                <a:solidFill>
                  <a:srgbClr val="0070C0"/>
                </a:solidFill>
              </a:rPr>
              <a:t>190</a:t>
            </a:r>
          </a:p>
        </p:txBody>
      </p:sp>
      <p:sp>
        <p:nvSpPr>
          <p:cNvPr id="43" name="TextBox 42">
            <a:extLst>
              <a:ext uri="{FF2B5EF4-FFF2-40B4-BE49-F238E27FC236}">
                <a16:creationId xmlns:a16="http://schemas.microsoft.com/office/drawing/2014/main" id="{AFBBB808-BCA9-42C1-B676-C60D55A28DAD}"/>
              </a:ext>
            </a:extLst>
          </p:cNvPr>
          <p:cNvSpPr txBox="1"/>
          <p:nvPr/>
        </p:nvSpPr>
        <p:spPr>
          <a:xfrm>
            <a:off x="3086585" y="2225228"/>
            <a:ext cx="1201585" cy="369332"/>
          </a:xfrm>
          <a:prstGeom prst="rect">
            <a:avLst/>
          </a:prstGeom>
          <a:noFill/>
        </p:spPr>
        <p:txBody>
          <a:bodyPr wrap="square" rtlCol="0">
            <a:spAutoFit/>
          </a:bodyPr>
          <a:lstStyle/>
          <a:p>
            <a:r>
              <a:rPr lang="en-US" b="1" dirty="0"/>
              <a:t>No Entry</a:t>
            </a:r>
          </a:p>
        </p:txBody>
      </p:sp>
      <p:sp>
        <p:nvSpPr>
          <p:cNvPr id="47" name="TextBox 46">
            <a:extLst>
              <a:ext uri="{FF2B5EF4-FFF2-40B4-BE49-F238E27FC236}">
                <a16:creationId xmlns:a16="http://schemas.microsoft.com/office/drawing/2014/main" id="{65F293FB-ECFA-4869-8AE2-BD52D4DD621B}"/>
              </a:ext>
            </a:extLst>
          </p:cNvPr>
          <p:cNvSpPr txBox="1"/>
          <p:nvPr/>
        </p:nvSpPr>
        <p:spPr>
          <a:xfrm>
            <a:off x="1137442" y="892689"/>
            <a:ext cx="9794240" cy="923330"/>
          </a:xfrm>
          <a:prstGeom prst="rect">
            <a:avLst/>
          </a:prstGeom>
          <a:solidFill>
            <a:srgbClr val="FFFF00"/>
          </a:solidFill>
          <a:ln>
            <a:solidFill>
              <a:schemeClr val="accent1"/>
            </a:solidFill>
          </a:ln>
        </p:spPr>
        <p:txBody>
          <a:bodyPr wrap="square" rtlCol="0">
            <a:spAutoFit/>
          </a:bodyPr>
          <a:lstStyle/>
          <a:p>
            <a:r>
              <a:rPr lang="en-US" b="1" i="1" dirty="0">
                <a:solidFill>
                  <a:schemeClr val="accent1"/>
                </a:solidFill>
              </a:rPr>
              <a:t>This example assumes that </a:t>
            </a:r>
            <a:r>
              <a:rPr lang="en-US" b="1" i="1" dirty="0" err="1">
                <a:solidFill>
                  <a:srgbClr val="002060"/>
                </a:solidFill>
              </a:rPr>
              <a:t>Duolink</a:t>
            </a:r>
            <a:r>
              <a:rPr lang="en-US" b="1" i="1" dirty="0">
                <a:solidFill>
                  <a:schemeClr val="accent1"/>
                </a:solidFill>
              </a:rPr>
              <a:t> would earn </a:t>
            </a:r>
            <a:r>
              <a:rPr lang="en-US" b="1" i="1" dirty="0">
                <a:solidFill>
                  <a:srgbClr val="C00000"/>
                </a:solidFill>
              </a:rPr>
              <a:t>duopoly profits </a:t>
            </a:r>
            <a:r>
              <a:rPr lang="en-US" b="1" i="1" dirty="0">
                <a:solidFill>
                  <a:schemeClr val="accent1"/>
                </a:solidFill>
              </a:rPr>
              <a:t>of $40 if the patents are invalid and it enters.  The non-compete sacrifices those profits. But meanwhile, </a:t>
            </a:r>
            <a:r>
              <a:rPr lang="en-US" b="1" i="1" dirty="0" err="1">
                <a:solidFill>
                  <a:schemeClr val="accent1"/>
                </a:solidFill>
              </a:rPr>
              <a:t>Monolink</a:t>
            </a:r>
            <a:r>
              <a:rPr lang="en-US" b="1" i="1" dirty="0">
                <a:solidFill>
                  <a:schemeClr val="accent1"/>
                </a:solidFill>
              </a:rPr>
              <a:t> is able to maintain its </a:t>
            </a:r>
            <a:r>
              <a:rPr lang="en-US" b="1" i="1" dirty="0">
                <a:solidFill>
                  <a:srgbClr val="C00000"/>
                </a:solidFill>
              </a:rPr>
              <a:t>monopoly profits </a:t>
            </a:r>
            <a:r>
              <a:rPr lang="en-US" b="1" i="1" dirty="0">
                <a:solidFill>
                  <a:schemeClr val="accent1"/>
                </a:solidFill>
              </a:rPr>
              <a:t>of $350 instead of earning only the competitive profits of $150, a difference of </a:t>
            </a:r>
            <a:r>
              <a:rPr lang="en-US" b="1" i="1" dirty="0">
                <a:solidFill>
                  <a:srgbClr val="C00000"/>
                </a:solidFill>
              </a:rPr>
              <a:t>$200</a:t>
            </a:r>
            <a:r>
              <a:rPr lang="en-US" b="1" i="1" dirty="0">
                <a:solidFill>
                  <a:schemeClr val="accent1"/>
                </a:solidFill>
              </a:rPr>
              <a:t>.</a:t>
            </a:r>
            <a:endParaRPr lang="en-US" b="1" i="1" dirty="0">
              <a:solidFill>
                <a:schemeClr val="accent1"/>
              </a:solidFill>
              <a:highlight>
                <a:srgbClr val="FFFF00"/>
              </a:highlight>
            </a:endParaRPr>
          </a:p>
        </p:txBody>
      </p:sp>
      <p:sp>
        <p:nvSpPr>
          <p:cNvPr id="5" name="TextBox 4">
            <a:extLst>
              <a:ext uri="{FF2B5EF4-FFF2-40B4-BE49-F238E27FC236}">
                <a16:creationId xmlns:a16="http://schemas.microsoft.com/office/drawing/2014/main" id="{F23D2C10-162D-4970-A792-A9A6E5CB6307}"/>
              </a:ext>
            </a:extLst>
          </p:cNvPr>
          <p:cNvSpPr txBox="1"/>
          <p:nvPr/>
        </p:nvSpPr>
        <p:spPr>
          <a:xfrm>
            <a:off x="6338061" y="3710374"/>
            <a:ext cx="899864" cy="369332"/>
          </a:xfrm>
          <a:prstGeom prst="rect">
            <a:avLst/>
          </a:prstGeom>
          <a:noFill/>
        </p:spPr>
        <p:txBody>
          <a:bodyPr wrap="square" rtlCol="0">
            <a:spAutoFit/>
          </a:bodyPr>
          <a:lstStyle/>
          <a:p>
            <a:r>
              <a:rPr lang="en-US" dirty="0"/>
              <a:t>L = 40</a:t>
            </a:r>
          </a:p>
        </p:txBody>
      </p:sp>
      <p:sp>
        <p:nvSpPr>
          <p:cNvPr id="18" name="TextBox 17">
            <a:extLst>
              <a:ext uri="{FF2B5EF4-FFF2-40B4-BE49-F238E27FC236}">
                <a16:creationId xmlns:a16="http://schemas.microsoft.com/office/drawing/2014/main" id="{1A6F55C6-2B75-4C83-B4D1-031E8650AA23}"/>
              </a:ext>
            </a:extLst>
          </p:cNvPr>
          <p:cNvSpPr txBox="1"/>
          <p:nvPr/>
        </p:nvSpPr>
        <p:spPr>
          <a:xfrm>
            <a:off x="6223964" y="4390893"/>
            <a:ext cx="1043326" cy="369332"/>
          </a:xfrm>
          <a:prstGeom prst="rect">
            <a:avLst/>
          </a:prstGeom>
          <a:noFill/>
          <a:ln>
            <a:noFill/>
          </a:ln>
        </p:spPr>
        <p:txBody>
          <a:bodyPr wrap="square" rtlCol="0">
            <a:spAutoFit/>
          </a:bodyPr>
          <a:lstStyle/>
          <a:p>
            <a:r>
              <a:rPr lang="en-US" b="1" dirty="0">
                <a:solidFill>
                  <a:srgbClr val="0070C0"/>
                </a:solidFill>
              </a:rPr>
              <a:t>G = 160</a:t>
            </a:r>
          </a:p>
        </p:txBody>
      </p:sp>
      <p:sp>
        <p:nvSpPr>
          <p:cNvPr id="33" name="TextBox 32">
            <a:extLst>
              <a:ext uri="{FF2B5EF4-FFF2-40B4-BE49-F238E27FC236}">
                <a16:creationId xmlns:a16="http://schemas.microsoft.com/office/drawing/2014/main" id="{A03BE805-B805-48BF-B1C3-F294A66BD681}"/>
              </a:ext>
            </a:extLst>
          </p:cNvPr>
          <p:cNvSpPr txBox="1"/>
          <p:nvPr/>
        </p:nvSpPr>
        <p:spPr>
          <a:xfrm>
            <a:off x="8511419" y="3141428"/>
            <a:ext cx="3382208" cy="3139321"/>
          </a:xfrm>
          <a:prstGeom prst="rect">
            <a:avLst/>
          </a:prstGeom>
          <a:noFill/>
          <a:ln w="28575">
            <a:solidFill>
              <a:schemeClr val="tx1"/>
            </a:solidFill>
          </a:ln>
        </p:spPr>
        <p:txBody>
          <a:bodyPr wrap="square" rtlCol="0">
            <a:spAutoFit/>
          </a:bodyPr>
          <a:lstStyle/>
          <a:p>
            <a:r>
              <a:rPr lang="en-US" dirty="0">
                <a:solidFill>
                  <a:srgbClr val="C00000"/>
                </a:solidFill>
              </a:rPr>
              <a:t>Through the $50 settlement, </a:t>
            </a:r>
            <a:r>
              <a:rPr lang="en-US" dirty="0" err="1">
                <a:solidFill>
                  <a:srgbClr val="C00000"/>
                </a:solidFill>
              </a:rPr>
              <a:t>Duolink</a:t>
            </a:r>
            <a:r>
              <a:rPr lang="en-US" dirty="0">
                <a:solidFill>
                  <a:srgbClr val="C00000"/>
                </a:solidFill>
              </a:rPr>
              <a:t> obtains about 30% of the $160 total gain from deterring its entry.  </a:t>
            </a:r>
          </a:p>
          <a:p>
            <a:endParaRPr lang="en-US" dirty="0"/>
          </a:p>
          <a:p>
            <a:r>
              <a:rPr lang="en-US" b="1" i="1" dirty="0">
                <a:solidFill>
                  <a:srgbClr val="C00000"/>
                </a:solidFill>
                <a:highlight>
                  <a:srgbClr val="FFFF00"/>
                </a:highlight>
              </a:rPr>
              <a:t>This also suggests that the patent was not very strong. If strong, why would </a:t>
            </a:r>
            <a:r>
              <a:rPr lang="en-US" b="1" i="1" dirty="0" err="1">
                <a:solidFill>
                  <a:srgbClr val="C00000"/>
                </a:solidFill>
                <a:highlight>
                  <a:srgbClr val="FFFF00"/>
                </a:highlight>
              </a:rPr>
              <a:t>Monolink</a:t>
            </a:r>
            <a:r>
              <a:rPr lang="en-US" b="1" i="1" dirty="0">
                <a:solidFill>
                  <a:srgbClr val="C00000"/>
                </a:solidFill>
                <a:highlight>
                  <a:srgbClr val="FFFF00"/>
                </a:highlight>
              </a:rPr>
              <a:t> share 30% of the gain from winning the case.  Litigation costs are not that high.</a:t>
            </a:r>
            <a:endParaRPr lang="en-US" dirty="0"/>
          </a:p>
        </p:txBody>
      </p:sp>
      <p:sp>
        <p:nvSpPr>
          <p:cNvPr id="34" name="Oval 33">
            <a:extLst>
              <a:ext uri="{FF2B5EF4-FFF2-40B4-BE49-F238E27FC236}">
                <a16:creationId xmlns:a16="http://schemas.microsoft.com/office/drawing/2014/main" id="{67028A28-9A4F-4A37-A9E6-24CA683E0824}"/>
              </a:ext>
            </a:extLst>
          </p:cNvPr>
          <p:cNvSpPr/>
          <p:nvPr/>
        </p:nvSpPr>
        <p:spPr>
          <a:xfrm flipH="1">
            <a:off x="4969735" y="3591420"/>
            <a:ext cx="662037" cy="519408"/>
          </a:xfrm>
          <a:prstGeom prst="ellipse">
            <a:avLst/>
          </a:prstGeom>
          <a:noFill/>
          <a:ln w="28575">
            <a:solidFill>
              <a:srgbClr val="0070C0"/>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5" name="Oval 54">
            <a:extLst>
              <a:ext uri="{FF2B5EF4-FFF2-40B4-BE49-F238E27FC236}">
                <a16:creationId xmlns:a16="http://schemas.microsoft.com/office/drawing/2014/main" id="{4DA2139D-E4A6-4D00-8586-8B34EDE4F86C}"/>
              </a:ext>
            </a:extLst>
          </p:cNvPr>
          <p:cNvSpPr/>
          <p:nvPr/>
        </p:nvSpPr>
        <p:spPr>
          <a:xfrm flipH="1">
            <a:off x="6142103" y="4262769"/>
            <a:ext cx="1043325" cy="589618"/>
          </a:xfrm>
          <a:prstGeom prst="ellipse">
            <a:avLst/>
          </a:prstGeom>
          <a:noFill/>
          <a:ln w="28575">
            <a:solidFill>
              <a:srgbClr val="0070C0"/>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cxnSp>
        <p:nvCxnSpPr>
          <p:cNvPr id="57" name="Straight Arrow Connector 56">
            <a:extLst>
              <a:ext uri="{FF2B5EF4-FFF2-40B4-BE49-F238E27FC236}">
                <a16:creationId xmlns:a16="http://schemas.microsoft.com/office/drawing/2014/main" id="{1D92503A-71E4-408E-984F-4D79DE2C1E37}"/>
              </a:ext>
            </a:extLst>
          </p:cNvPr>
          <p:cNvCxnSpPr>
            <a:cxnSpLocks/>
          </p:cNvCxnSpPr>
          <p:nvPr/>
        </p:nvCxnSpPr>
        <p:spPr>
          <a:xfrm flipV="1">
            <a:off x="6757917" y="3928347"/>
            <a:ext cx="1553656" cy="1777567"/>
          </a:xfrm>
          <a:prstGeom prst="straightConnector1">
            <a:avLst/>
          </a:prstGeom>
          <a:ln w="38100">
            <a:solidFill>
              <a:srgbClr val="C00000"/>
            </a:solidFill>
            <a:tailEnd type="triangle"/>
          </a:ln>
        </p:spPr>
        <p:style>
          <a:lnRef idx="1">
            <a:schemeClr val="accent1"/>
          </a:lnRef>
          <a:fillRef idx="0">
            <a:schemeClr val="accent1"/>
          </a:fillRef>
          <a:effectRef idx="0">
            <a:schemeClr val="accent1"/>
          </a:effectRef>
          <a:fontRef idx="minor">
            <a:schemeClr val="tx1"/>
          </a:fontRef>
        </p:style>
      </p:cxnSp>
      <p:cxnSp>
        <p:nvCxnSpPr>
          <p:cNvPr id="6" name="Straight Arrow Connector 5">
            <a:extLst>
              <a:ext uri="{FF2B5EF4-FFF2-40B4-BE49-F238E27FC236}">
                <a16:creationId xmlns:a16="http://schemas.microsoft.com/office/drawing/2014/main" id="{56AAC673-DCC0-4A61-8F72-1FF7DAA93392}"/>
              </a:ext>
            </a:extLst>
          </p:cNvPr>
          <p:cNvCxnSpPr/>
          <p:nvPr/>
        </p:nvCxnSpPr>
        <p:spPr>
          <a:xfrm flipH="1" flipV="1">
            <a:off x="3666024" y="4703271"/>
            <a:ext cx="105090" cy="543000"/>
          </a:xfrm>
          <a:prstGeom prst="straightConnector1">
            <a:avLst/>
          </a:prstGeom>
          <a:ln>
            <a:tailEnd type="triangle"/>
          </a:ln>
        </p:spPr>
        <p:style>
          <a:lnRef idx="1">
            <a:schemeClr val="accent1"/>
          </a:lnRef>
          <a:fillRef idx="0">
            <a:schemeClr val="accent1"/>
          </a:fillRef>
          <a:effectRef idx="0">
            <a:schemeClr val="accent1"/>
          </a:effectRef>
          <a:fontRef idx="minor">
            <a:schemeClr val="tx1"/>
          </a:fontRef>
        </p:style>
      </p:cxnSp>
      <p:cxnSp>
        <p:nvCxnSpPr>
          <p:cNvPr id="27" name="Straight Arrow Connector 26">
            <a:extLst>
              <a:ext uri="{FF2B5EF4-FFF2-40B4-BE49-F238E27FC236}">
                <a16:creationId xmlns:a16="http://schemas.microsoft.com/office/drawing/2014/main" id="{C3FB1D71-D8B1-4F45-BB82-858BD53B5DB1}"/>
              </a:ext>
            </a:extLst>
          </p:cNvPr>
          <p:cNvCxnSpPr>
            <a:cxnSpLocks/>
          </p:cNvCxnSpPr>
          <p:nvPr/>
        </p:nvCxnSpPr>
        <p:spPr>
          <a:xfrm flipV="1">
            <a:off x="4775200" y="4852387"/>
            <a:ext cx="295900" cy="329213"/>
          </a:xfrm>
          <a:prstGeom prst="straightConnector1">
            <a:avLst/>
          </a:prstGeom>
          <a:ln>
            <a:tailEnd type="triangle"/>
          </a:ln>
        </p:spPr>
        <p:style>
          <a:lnRef idx="1">
            <a:schemeClr val="accent1"/>
          </a:lnRef>
          <a:fillRef idx="0">
            <a:schemeClr val="accent1"/>
          </a:fillRef>
          <a:effectRef idx="0">
            <a:schemeClr val="accent1"/>
          </a:effectRef>
          <a:fontRef idx="minor">
            <a:schemeClr val="tx1"/>
          </a:fontRef>
        </p:style>
      </p:cxnSp>
      <p:cxnSp>
        <p:nvCxnSpPr>
          <p:cNvPr id="39" name="Straight Arrow Connector 38">
            <a:extLst>
              <a:ext uri="{FF2B5EF4-FFF2-40B4-BE49-F238E27FC236}">
                <a16:creationId xmlns:a16="http://schemas.microsoft.com/office/drawing/2014/main" id="{FAFAF887-A1BA-42FC-BCEC-F2D81060AED8}"/>
              </a:ext>
            </a:extLst>
          </p:cNvPr>
          <p:cNvCxnSpPr>
            <a:cxnSpLocks/>
          </p:cNvCxnSpPr>
          <p:nvPr/>
        </p:nvCxnSpPr>
        <p:spPr>
          <a:xfrm flipV="1">
            <a:off x="6025626" y="4869078"/>
            <a:ext cx="306705" cy="377780"/>
          </a:xfrm>
          <a:prstGeom prst="straightConnector1">
            <a:avLst/>
          </a:prstGeom>
          <a:ln>
            <a:tailEnd type="triangle"/>
          </a:ln>
        </p:spPr>
        <p:style>
          <a:lnRef idx="1">
            <a:schemeClr val="accent1"/>
          </a:lnRef>
          <a:fillRef idx="0">
            <a:schemeClr val="accent1"/>
          </a:fillRef>
          <a:effectRef idx="0">
            <a:schemeClr val="accent1"/>
          </a:effectRef>
          <a:fontRef idx="minor">
            <a:schemeClr val="tx1"/>
          </a:fontRef>
        </p:style>
      </p:cxnSp>
    </p:spTree>
    <p:extLst>
      <p:ext uri="{BB962C8B-B14F-4D97-AF65-F5344CB8AC3E}">
        <p14:creationId xmlns:p14="http://schemas.microsoft.com/office/powerpoint/2010/main" val="3297675505"/>
      </p:ext>
    </p:extLst>
  </p:cSld>
  <p:clrMapOvr>
    <a:masterClrMapping/>
  </p:clrMapOvr>
</p:sld>
</file>

<file path=ppt/slides/slide4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34503373-7822-4594-8AF7-97F4B1F1844D}"/>
              </a:ext>
            </a:extLst>
          </p:cNvPr>
          <p:cNvSpPr>
            <a:spLocks noGrp="1"/>
          </p:cNvSpPr>
          <p:nvPr>
            <p:ph type="title"/>
          </p:nvPr>
        </p:nvSpPr>
        <p:spPr>
          <a:xfrm>
            <a:off x="848474" y="365125"/>
            <a:ext cx="10515600" cy="1325563"/>
          </a:xfrm>
        </p:spPr>
        <p:txBody>
          <a:bodyPr/>
          <a:lstStyle/>
          <a:p>
            <a:r>
              <a:rPr lang="en-US" dirty="0"/>
              <a:t>FTC v Actavis (2013): Pay-For-Delay Settlements</a:t>
            </a:r>
          </a:p>
        </p:txBody>
      </p:sp>
      <p:sp>
        <p:nvSpPr>
          <p:cNvPr id="3" name="Content Placeholder 2">
            <a:extLst>
              <a:ext uri="{FF2B5EF4-FFF2-40B4-BE49-F238E27FC236}">
                <a16:creationId xmlns:a16="http://schemas.microsoft.com/office/drawing/2014/main" id="{A4F569B0-C963-428B-83F0-26C7149EE661}"/>
              </a:ext>
            </a:extLst>
          </p:cNvPr>
          <p:cNvSpPr>
            <a:spLocks noGrp="1"/>
          </p:cNvSpPr>
          <p:nvPr>
            <p:ph idx="1"/>
          </p:nvPr>
        </p:nvSpPr>
        <p:spPr>
          <a:xfrm>
            <a:off x="838200" y="1606549"/>
            <a:ext cx="10515600" cy="4886325"/>
          </a:xfrm>
        </p:spPr>
        <p:txBody>
          <a:bodyPr>
            <a:normAutofit fontScale="92500" lnSpcReduction="10000"/>
          </a:bodyPr>
          <a:lstStyle/>
          <a:p>
            <a:r>
              <a:rPr lang="en-US" sz="2000" dirty="0"/>
              <a:t>The FTC brought a number of cases over 15 years involving pharmaceutical patent settlements between the branded manufacturer and a generic entrant that was attacking patent validity.</a:t>
            </a:r>
          </a:p>
          <a:p>
            <a:pPr lvl="1"/>
            <a:r>
              <a:rPr lang="en-US" sz="1800" dirty="0"/>
              <a:t>The Hatch-Waxman law complicates the facts, but the </a:t>
            </a:r>
            <a:r>
              <a:rPr lang="en-US" sz="1800" dirty="0" err="1"/>
              <a:t>Monolink</a:t>
            </a:r>
            <a:r>
              <a:rPr lang="en-US" sz="1800" dirty="0"/>
              <a:t> problem captures the essence</a:t>
            </a:r>
          </a:p>
          <a:p>
            <a:r>
              <a:rPr lang="en-US" sz="2000" dirty="0">
                <a:solidFill>
                  <a:srgbClr val="0070C0"/>
                </a:solidFill>
              </a:rPr>
              <a:t>These patent cases were typically settled with the branded product firm making a large payment to the alleged infringer, and the generic agreeing to delay its entry for a significant period of time. </a:t>
            </a:r>
          </a:p>
          <a:p>
            <a:r>
              <a:rPr lang="en-US" sz="2000" dirty="0">
                <a:solidFill>
                  <a:srgbClr val="C00000"/>
                </a:solidFill>
              </a:rPr>
              <a:t>The FTC alleged that these settlements violated Section 1. </a:t>
            </a:r>
            <a:endParaRPr lang="en-US" sz="2000" dirty="0">
              <a:solidFill>
                <a:srgbClr val="0070C0"/>
              </a:solidFill>
            </a:endParaRPr>
          </a:p>
          <a:p>
            <a:r>
              <a:rPr lang="en-US" sz="2000" dirty="0">
                <a:solidFill>
                  <a:srgbClr val="0070C0"/>
                </a:solidFill>
              </a:rPr>
              <a:t>The parties said that the settlements were permissible </a:t>
            </a:r>
            <a:r>
              <a:rPr lang="en-US" sz="2000" i="1" dirty="0">
                <a:solidFill>
                  <a:srgbClr val="0070C0"/>
                </a:solidFill>
              </a:rPr>
              <a:t>since patents are presumed valid under standard patent law</a:t>
            </a:r>
            <a:r>
              <a:rPr lang="en-US" sz="2000" dirty="0">
                <a:solidFill>
                  <a:srgbClr val="0070C0"/>
                </a:solidFill>
              </a:rPr>
              <a:t>. </a:t>
            </a:r>
          </a:p>
          <a:p>
            <a:r>
              <a:rPr lang="en-US" sz="2000" dirty="0">
                <a:solidFill>
                  <a:srgbClr val="C00000"/>
                </a:solidFill>
              </a:rPr>
              <a:t>But, the FTC argued that the large settlement rebuts the presumption that that the patents likely are valid and infringed.  Payments far in excess of the litigation costs saved provides an inference of anticompetitive purpose and effect.  Thus, these agreements violated Section 1 on a “quick look.”</a:t>
            </a:r>
            <a:endParaRPr lang="en-US" sz="2000" dirty="0"/>
          </a:p>
          <a:p>
            <a:r>
              <a:rPr lang="en-US" sz="2000" dirty="0"/>
              <a:t>After more than a decade of litigation, the issue reached the Supreme Court.</a:t>
            </a:r>
          </a:p>
          <a:p>
            <a:r>
              <a:rPr lang="en-US" sz="2000" b="1" dirty="0">
                <a:solidFill>
                  <a:srgbClr val="0070C0"/>
                </a:solidFill>
                <a:highlight>
                  <a:srgbClr val="FFFF00"/>
                </a:highlight>
              </a:rPr>
              <a:t>In </a:t>
            </a:r>
            <a:r>
              <a:rPr lang="en-US" sz="2000" b="1" i="1" dirty="0">
                <a:solidFill>
                  <a:srgbClr val="0070C0"/>
                </a:solidFill>
                <a:highlight>
                  <a:srgbClr val="FFFF00"/>
                </a:highlight>
              </a:rPr>
              <a:t>Actavis </a:t>
            </a:r>
            <a:r>
              <a:rPr lang="en-US" sz="2000" b="1" dirty="0">
                <a:solidFill>
                  <a:srgbClr val="0070C0"/>
                </a:solidFill>
                <a:highlight>
                  <a:srgbClr val="FFFF00"/>
                </a:highlight>
              </a:rPr>
              <a:t>(2013), the Court (opinion by J. Breyer) decided that the large payments were highly suspicious. It agreed with the inference from the settlement that the patent was weak should undo the presumption of validity.  These “pay-for-delay” settlements should be not treated as per se legal.  But the Court concluded that they should be evaluated under the rule of reason, not rejected on a quick look or per se analysis.  </a:t>
            </a:r>
          </a:p>
        </p:txBody>
      </p:sp>
    </p:spTree>
    <p:extLst>
      <p:ext uri="{BB962C8B-B14F-4D97-AF65-F5344CB8AC3E}">
        <p14:creationId xmlns:p14="http://schemas.microsoft.com/office/powerpoint/2010/main" val="3385815197"/>
      </p:ext>
    </p:extLst>
  </p:cSld>
  <p:clrMapOvr>
    <a:masterClrMapping/>
  </p:clrMapOvr>
</p:sld>
</file>

<file path=ppt/slides/slide4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63D0F26B-25BC-4C4B-854D-71DF895FF0CF}"/>
              </a:ext>
            </a:extLst>
          </p:cNvPr>
          <p:cNvSpPr>
            <a:spLocks noGrp="1"/>
          </p:cNvSpPr>
          <p:nvPr>
            <p:ph type="title"/>
          </p:nvPr>
        </p:nvSpPr>
        <p:spPr/>
        <p:txBody>
          <a:bodyPr/>
          <a:lstStyle/>
          <a:p>
            <a:r>
              <a:rPr lang="en-US" dirty="0"/>
              <a:t>Looking Ahead to Topic 7</a:t>
            </a:r>
            <a:br>
              <a:rPr lang="en-US" dirty="0"/>
            </a:br>
            <a:endParaRPr lang="en-US" u="sng" dirty="0">
              <a:solidFill>
                <a:srgbClr val="C00000"/>
              </a:solidFill>
            </a:endParaRPr>
          </a:p>
        </p:txBody>
      </p:sp>
      <p:sp>
        <p:nvSpPr>
          <p:cNvPr id="3" name="Content Placeholder 2">
            <a:extLst>
              <a:ext uri="{FF2B5EF4-FFF2-40B4-BE49-F238E27FC236}">
                <a16:creationId xmlns:a16="http://schemas.microsoft.com/office/drawing/2014/main" id="{581A0399-1BFF-47DA-873A-16E46937C72B}"/>
              </a:ext>
            </a:extLst>
          </p:cNvPr>
          <p:cNvSpPr>
            <a:spLocks noGrp="1"/>
          </p:cNvSpPr>
          <p:nvPr>
            <p:ph idx="1"/>
          </p:nvPr>
        </p:nvSpPr>
        <p:spPr/>
        <p:txBody>
          <a:bodyPr>
            <a:normAutofit fontScale="92500" lnSpcReduction="20000"/>
          </a:bodyPr>
          <a:lstStyle/>
          <a:p>
            <a:pPr marL="0" indent="0" algn="ctr">
              <a:buNone/>
            </a:pPr>
            <a:r>
              <a:rPr lang="en-US" u="sng">
                <a:solidFill>
                  <a:srgbClr val="C00000"/>
                </a:solidFill>
              </a:rPr>
              <a:t>Proving Agreement </a:t>
            </a:r>
            <a:br>
              <a:rPr lang="en-US" u="sng">
                <a:solidFill>
                  <a:srgbClr val="C00000"/>
                </a:solidFill>
              </a:rPr>
            </a:br>
            <a:endParaRPr lang="en-US" u="sng" dirty="0">
              <a:solidFill>
                <a:srgbClr val="C00000"/>
              </a:solidFill>
            </a:endParaRPr>
          </a:p>
          <a:p>
            <a:r>
              <a:rPr lang="en-US" dirty="0"/>
              <a:t>Price fixing is per se illegal. But Section 1 only applies if there is an agreement </a:t>
            </a:r>
          </a:p>
          <a:p>
            <a:r>
              <a:rPr lang="en-US" dirty="0"/>
              <a:t>Clear existence of agreements in the cases to date</a:t>
            </a:r>
          </a:p>
          <a:p>
            <a:r>
              <a:rPr lang="en-US" dirty="0">
                <a:solidFill>
                  <a:srgbClr val="C00000"/>
                </a:solidFill>
              </a:rPr>
              <a:t>But suppose it is less clear</a:t>
            </a:r>
          </a:p>
          <a:p>
            <a:pPr lvl="1"/>
            <a:r>
              <a:rPr lang="en-US" dirty="0"/>
              <a:t>Suppose some evidence of communication among competitors but no direct proof of agreement</a:t>
            </a:r>
          </a:p>
          <a:p>
            <a:pPr lvl="1"/>
            <a:r>
              <a:rPr lang="en-US" dirty="0"/>
              <a:t>Suppose price movements suggested an agreement but no proof of communication – e.g., suppose prices increased simultaneously or in “lockstep”</a:t>
            </a:r>
          </a:p>
          <a:p>
            <a:pPr lvl="1"/>
            <a:r>
              <a:rPr lang="en-US" dirty="0"/>
              <a:t>Or, recall the other “indicia” listed in the DOJ Primer </a:t>
            </a:r>
            <a:r>
              <a:rPr lang="en-US" i="1" dirty="0"/>
              <a:t>(see next slide)</a:t>
            </a:r>
          </a:p>
          <a:p>
            <a:r>
              <a:rPr lang="en-US" dirty="0">
                <a:solidFill>
                  <a:srgbClr val="C00000"/>
                </a:solidFill>
              </a:rPr>
              <a:t>Under what circumstances can a court “infer” an agreement from such “circumstantial evidence” </a:t>
            </a:r>
          </a:p>
          <a:p>
            <a:pPr marL="457200" lvl="1" indent="0">
              <a:buNone/>
            </a:pPr>
            <a:endParaRPr lang="en-US" dirty="0"/>
          </a:p>
        </p:txBody>
      </p:sp>
    </p:spTree>
    <p:extLst>
      <p:ext uri="{BB962C8B-B14F-4D97-AF65-F5344CB8AC3E}">
        <p14:creationId xmlns:p14="http://schemas.microsoft.com/office/powerpoint/2010/main" val="1474841979"/>
      </p:ext>
    </p:extLst>
  </p:cSld>
  <p:clrMapOvr>
    <a:masterClrMapping/>
  </p:clrMapOvr>
</p:sld>
</file>

<file path=ppt/slides/slide4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2312BFEC-7DED-49CC-906E-E0DCF05D3645}"/>
              </a:ext>
            </a:extLst>
          </p:cNvPr>
          <p:cNvSpPr>
            <a:spLocks noGrp="1"/>
          </p:cNvSpPr>
          <p:nvPr>
            <p:ph type="title"/>
          </p:nvPr>
        </p:nvSpPr>
        <p:spPr>
          <a:xfrm>
            <a:off x="523568" y="193249"/>
            <a:ext cx="10515600" cy="1325563"/>
          </a:xfrm>
        </p:spPr>
        <p:txBody>
          <a:bodyPr>
            <a:normAutofit/>
          </a:bodyPr>
          <a:lstStyle/>
          <a:p>
            <a:r>
              <a:rPr lang="en-US" sz="3200" dirty="0"/>
              <a:t>Detecting Price Fixing </a:t>
            </a:r>
            <a:br>
              <a:rPr lang="en-US" sz="3200" dirty="0"/>
            </a:br>
            <a:r>
              <a:rPr lang="en-US" sz="2400" dirty="0"/>
              <a:t>(Source: DOJ primer)</a:t>
            </a:r>
            <a:endParaRPr lang="en-US" sz="3200" dirty="0"/>
          </a:p>
        </p:txBody>
      </p:sp>
      <p:sp>
        <p:nvSpPr>
          <p:cNvPr id="3" name="Content Placeholder 2">
            <a:extLst>
              <a:ext uri="{FF2B5EF4-FFF2-40B4-BE49-F238E27FC236}">
                <a16:creationId xmlns:a16="http://schemas.microsoft.com/office/drawing/2014/main" id="{1142D155-C1F8-4E10-ABA6-BC67235A3D54}"/>
              </a:ext>
            </a:extLst>
          </p:cNvPr>
          <p:cNvSpPr>
            <a:spLocks noGrp="1"/>
          </p:cNvSpPr>
          <p:nvPr>
            <p:ph sz="half" idx="1"/>
          </p:nvPr>
        </p:nvSpPr>
        <p:spPr>
          <a:xfrm>
            <a:off x="838200" y="1593130"/>
            <a:ext cx="5181600" cy="5071621"/>
          </a:xfrm>
        </p:spPr>
        <p:txBody>
          <a:bodyPr>
            <a:normAutofit fontScale="55000" lnSpcReduction="20000"/>
          </a:bodyPr>
          <a:lstStyle/>
          <a:p>
            <a:pPr marL="0" lvl="0" indent="0">
              <a:buNone/>
            </a:pPr>
            <a:r>
              <a:rPr lang="en-US" sz="2900" b="1" u="sng" dirty="0">
                <a:solidFill>
                  <a:srgbClr val="C00000"/>
                </a:solidFill>
              </a:rPr>
              <a:t>Suspicious Bidding Patterns</a:t>
            </a:r>
          </a:p>
          <a:p>
            <a:pPr lvl="0"/>
            <a:r>
              <a:rPr lang="en-US" dirty="0">
                <a:solidFill>
                  <a:srgbClr val="0070C0"/>
                </a:solidFill>
              </a:rPr>
              <a:t>Same company always wins a particular bid. (More suspicious if other firms continually submit unsuccessful bids.) </a:t>
            </a:r>
          </a:p>
          <a:p>
            <a:pPr lvl="0"/>
            <a:r>
              <a:rPr lang="en-US" dirty="0">
                <a:solidFill>
                  <a:srgbClr val="0070C0"/>
                </a:solidFill>
              </a:rPr>
              <a:t>Winner varies as if firms are taking turns on winning. </a:t>
            </a:r>
          </a:p>
          <a:p>
            <a:pPr lvl="0"/>
            <a:r>
              <a:rPr lang="en-US" dirty="0"/>
              <a:t>Some bids seem much higher than published price lists, previous bids by the same firms, or engineering cost estimates. </a:t>
            </a:r>
          </a:p>
          <a:p>
            <a:pPr lvl="0"/>
            <a:r>
              <a:rPr lang="en-US" dirty="0"/>
              <a:t>Fewer than the normal number of competitors submit bids. </a:t>
            </a:r>
          </a:p>
          <a:p>
            <a:pPr lvl="0"/>
            <a:r>
              <a:rPr lang="en-US" dirty="0">
                <a:solidFill>
                  <a:srgbClr val="0070C0"/>
                </a:solidFill>
              </a:rPr>
              <a:t>A firm seems to bid much higher on some bids than others bids, with no apparent cost differences to account for the disparity</a:t>
            </a:r>
            <a:r>
              <a:rPr lang="en-US" dirty="0"/>
              <a:t>. </a:t>
            </a:r>
          </a:p>
          <a:p>
            <a:pPr lvl="0"/>
            <a:r>
              <a:rPr lang="en-US" dirty="0"/>
              <a:t>Bid prices drop whenever a new or infrequent firm bids. </a:t>
            </a:r>
          </a:p>
          <a:p>
            <a:pPr lvl="0"/>
            <a:r>
              <a:rPr lang="en-US" dirty="0">
                <a:solidFill>
                  <a:srgbClr val="0070C0"/>
                </a:solidFill>
              </a:rPr>
              <a:t>Successful bidder subcontracts work to competitors that submitted unsuccessful bids on the same project. </a:t>
            </a:r>
          </a:p>
          <a:p>
            <a:r>
              <a:rPr lang="en-US" dirty="0"/>
              <a:t>A company withdraws its successful bid and subsequently is subcontracted work by the new winning contractor.</a:t>
            </a:r>
          </a:p>
          <a:p>
            <a:pPr lvl="0"/>
            <a:r>
              <a:rPr lang="en-US" dirty="0"/>
              <a:t>The proposals or bid forms submitted by different vendors contain irregularities (such as identical calculations or spelling errors) or similar handwriting, typeface, or stationery. </a:t>
            </a:r>
          </a:p>
          <a:p>
            <a:pPr lvl="0"/>
            <a:r>
              <a:rPr lang="en-US" dirty="0"/>
              <a:t>A company brings multiple bids to a bid opening and submits its bid only after determining (or trying to determine) who else is bidding. </a:t>
            </a:r>
          </a:p>
          <a:p>
            <a:endParaRPr lang="en-US" dirty="0"/>
          </a:p>
        </p:txBody>
      </p:sp>
      <p:sp>
        <p:nvSpPr>
          <p:cNvPr id="4" name="Content Placeholder 3">
            <a:extLst>
              <a:ext uri="{FF2B5EF4-FFF2-40B4-BE49-F238E27FC236}">
                <a16:creationId xmlns:a16="http://schemas.microsoft.com/office/drawing/2014/main" id="{5C766611-9173-4710-8189-1FFB0279393E}"/>
              </a:ext>
            </a:extLst>
          </p:cNvPr>
          <p:cNvSpPr>
            <a:spLocks noGrp="1"/>
          </p:cNvSpPr>
          <p:nvPr>
            <p:ph sz="half" idx="2"/>
          </p:nvPr>
        </p:nvSpPr>
        <p:spPr>
          <a:xfrm>
            <a:off x="6172202" y="1518812"/>
            <a:ext cx="5842819" cy="6485033"/>
          </a:xfrm>
        </p:spPr>
        <p:txBody>
          <a:bodyPr>
            <a:normAutofit fontScale="55000" lnSpcReduction="20000"/>
          </a:bodyPr>
          <a:lstStyle/>
          <a:p>
            <a:pPr marL="0" indent="0">
              <a:buNone/>
            </a:pPr>
            <a:r>
              <a:rPr lang="en-US" sz="2900" b="1" u="sng" dirty="0">
                <a:solidFill>
                  <a:srgbClr val="C00000"/>
                </a:solidFill>
              </a:rPr>
              <a:t>Suspicious Pricing Patterns</a:t>
            </a:r>
          </a:p>
          <a:p>
            <a:pPr lvl="0"/>
            <a:r>
              <a:rPr lang="en-US" dirty="0">
                <a:solidFill>
                  <a:srgbClr val="0070C0"/>
                </a:solidFill>
              </a:rPr>
              <a:t>Prices remain identical for long periods of time, when prices previously were different. </a:t>
            </a:r>
          </a:p>
          <a:p>
            <a:pPr lvl="0"/>
            <a:r>
              <a:rPr lang="en-US" dirty="0">
                <a:solidFill>
                  <a:srgbClr val="0070C0"/>
                </a:solidFill>
              </a:rPr>
              <a:t>Price increases do not appear to be supported by increased costs or demand. </a:t>
            </a:r>
          </a:p>
          <a:p>
            <a:pPr lvl="0"/>
            <a:r>
              <a:rPr lang="en-US" dirty="0">
                <a:solidFill>
                  <a:srgbClr val="0070C0"/>
                </a:solidFill>
              </a:rPr>
              <a:t>Discounts are eliminated, especially in a market where discounts historically were given. </a:t>
            </a:r>
          </a:p>
          <a:p>
            <a:r>
              <a:rPr lang="en-US" dirty="0">
                <a:solidFill>
                  <a:srgbClr val="0070C0"/>
                </a:solidFill>
              </a:rPr>
              <a:t>Firms charge higher prices to local customers than to distant customers, which might indicate that local prices are fixed.</a:t>
            </a:r>
          </a:p>
          <a:p>
            <a:endParaRPr lang="en-US" dirty="0">
              <a:solidFill>
                <a:srgbClr val="0070C0"/>
              </a:solidFill>
            </a:endParaRPr>
          </a:p>
          <a:p>
            <a:pPr marL="0" indent="0">
              <a:buNone/>
            </a:pPr>
            <a:r>
              <a:rPr lang="en-US" sz="2900" b="1" u="sng" dirty="0">
                <a:solidFill>
                  <a:srgbClr val="C00000"/>
                </a:solidFill>
              </a:rPr>
              <a:t>Suspicious Statements</a:t>
            </a:r>
          </a:p>
          <a:p>
            <a:pPr marL="0" lvl="0" indent="0">
              <a:buNone/>
            </a:pPr>
            <a:r>
              <a:rPr lang="en-US" dirty="0"/>
              <a:t>A bidder or salesperson makes: </a:t>
            </a:r>
          </a:p>
          <a:p>
            <a:pPr lvl="0"/>
            <a:r>
              <a:rPr lang="en-US" dirty="0"/>
              <a:t>Any reference to industry-wide or association price schedules. </a:t>
            </a:r>
          </a:p>
          <a:p>
            <a:pPr lvl="0"/>
            <a:r>
              <a:rPr lang="en-US" dirty="0">
                <a:solidFill>
                  <a:srgbClr val="0070C0"/>
                </a:solidFill>
              </a:rPr>
              <a:t>Any statement indicating advance (non-public) knowledge of competitors' pricing. </a:t>
            </a:r>
          </a:p>
          <a:p>
            <a:pPr lvl="0"/>
            <a:r>
              <a:rPr lang="en-US" dirty="0"/>
              <a:t>Statements to the effect that a particular customer or contract "belongs" to a certain vendor. </a:t>
            </a:r>
          </a:p>
          <a:p>
            <a:pPr lvl="0"/>
            <a:r>
              <a:rPr lang="en-US" dirty="0"/>
              <a:t>Statements that a bid was a "courtesy," "complementary," "token," or "cover" bid. </a:t>
            </a:r>
          </a:p>
          <a:p>
            <a:r>
              <a:rPr lang="en-US" dirty="0">
                <a:solidFill>
                  <a:srgbClr val="0070C0"/>
                </a:solidFill>
              </a:rPr>
              <a:t>Any statement indicating that vendors have discussed prices among themselves or have reached an understanding about prices.</a:t>
            </a:r>
          </a:p>
        </p:txBody>
      </p:sp>
      <p:sp>
        <p:nvSpPr>
          <p:cNvPr id="5" name="Slide Number Placeholder 4">
            <a:extLst>
              <a:ext uri="{FF2B5EF4-FFF2-40B4-BE49-F238E27FC236}">
                <a16:creationId xmlns:a16="http://schemas.microsoft.com/office/drawing/2014/main" id="{D09D328D-723E-48AD-BB64-56C51C0A1EDD}"/>
              </a:ext>
            </a:extLst>
          </p:cNvPr>
          <p:cNvSpPr>
            <a:spLocks noGrp="1"/>
          </p:cNvSpPr>
          <p:nvPr>
            <p:ph type="sldNum" sz="quarter" idx="12"/>
          </p:nvPr>
        </p:nvSpPr>
        <p:spPr/>
        <p:txBody>
          <a:bodyPr/>
          <a:lstStyle/>
          <a:p>
            <a:fld id="{B860579A-1FF0-4BB7-B3E0-9F77702503E1}" type="slidenum">
              <a:rPr lang="en-US" smtClean="0"/>
              <a:t>44</a:t>
            </a:fld>
            <a:endParaRPr lang="en-US" dirty="0"/>
          </a:p>
        </p:txBody>
      </p:sp>
    </p:spTree>
    <p:extLst>
      <p:ext uri="{BB962C8B-B14F-4D97-AF65-F5344CB8AC3E}">
        <p14:creationId xmlns:p14="http://schemas.microsoft.com/office/powerpoint/2010/main" val="1736782052"/>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83F95596-1738-42ED-8A06-1CF2358674ED}"/>
              </a:ext>
            </a:extLst>
          </p:cNvPr>
          <p:cNvSpPr>
            <a:spLocks noGrp="1"/>
          </p:cNvSpPr>
          <p:nvPr>
            <p:ph type="title"/>
          </p:nvPr>
        </p:nvSpPr>
        <p:spPr/>
        <p:txBody>
          <a:bodyPr/>
          <a:lstStyle/>
          <a:p>
            <a:r>
              <a:rPr lang="en-US" i="1" dirty="0"/>
              <a:t>With These Additional Comments </a:t>
            </a:r>
            <a:br>
              <a:rPr lang="en-US" i="1" dirty="0"/>
            </a:br>
            <a:r>
              <a:rPr lang="en-US" i="1" dirty="0"/>
              <a:t>from Alston</a:t>
            </a:r>
            <a:endParaRPr lang="en-US" dirty="0"/>
          </a:p>
        </p:txBody>
      </p:sp>
      <p:sp>
        <p:nvSpPr>
          <p:cNvPr id="3" name="Content Placeholder 2">
            <a:extLst>
              <a:ext uri="{FF2B5EF4-FFF2-40B4-BE49-F238E27FC236}">
                <a16:creationId xmlns:a16="http://schemas.microsoft.com/office/drawing/2014/main" id="{E550000C-4405-4638-81AF-172D6F8CD9FE}"/>
              </a:ext>
            </a:extLst>
          </p:cNvPr>
          <p:cNvSpPr>
            <a:spLocks noGrp="1"/>
          </p:cNvSpPr>
          <p:nvPr>
            <p:ph idx="1"/>
          </p:nvPr>
        </p:nvSpPr>
        <p:spPr>
          <a:xfrm>
            <a:off x="838200" y="1612265"/>
            <a:ext cx="10515600" cy="4351338"/>
          </a:xfrm>
        </p:spPr>
        <p:txBody>
          <a:bodyPr>
            <a:normAutofit fontScale="92500" lnSpcReduction="10000"/>
          </a:bodyPr>
          <a:lstStyle/>
          <a:p>
            <a:r>
              <a:rPr lang="en-US" dirty="0"/>
              <a:t>Comment #1: </a:t>
            </a:r>
            <a:r>
              <a:rPr lang="en-US" i="1" dirty="0"/>
              <a:t>Enquiry Meet for the Case</a:t>
            </a:r>
          </a:p>
          <a:p>
            <a:pPr lvl="1"/>
            <a:r>
              <a:rPr lang="en-US" dirty="0"/>
              <a:t>These three steps </a:t>
            </a:r>
            <a:r>
              <a:rPr lang="en-US" dirty="0">
                <a:solidFill>
                  <a:srgbClr val="C00000"/>
                </a:solidFill>
              </a:rPr>
              <a:t>do not represent a rote checklist</a:t>
            </a:r>
            <a:r>
              <a:rPr lang="en-US" dirty="0"/>
              <a:t>, nor may they be employed as an inflexible substitute for careful analysis. As we have seen, what is required to assess whether a challenged restraint harms competition can vary depending on the circumstances. </a:t>
            </a:r>
            <a:r>
              <a:rPr lang="en-US" dirty="0">
                <a:solidFill>
                  <a:srgbClr val="C00000"/>
                </a:solidFill>
              </a:rPr>
              <a:t>The whole point of the rule of reason is to furnish “an enquiry meet for the case</a:t>
            </a:r>
            <a:r>
              <a:rPr lang="en-US" dirty="0"/>
              <a:t>, looking to the circumstances, details, and logic of a restraint” to ensure that it unduly harms competition before a court declares it unlawful.</a:t>
            </a:r>
            <a:endParaRPr lang="en-US" b="1" dirty="0"/>
          </a:p>
          <a:p>
            <a:r>
              <a:rPr lang="en-US" dirty="0"/>
              <a:t>Comment #2: </a:t>
            </a:r>
            <a:r>
              <a:rPr lang="en-US" i="1" dirty="0"/>
              <a:t>Less Restrictive Alternative</a:t>
            </a:r>
          </a:p>
          <a:p>
            <a:pPr lvl="1"/>
            <a:r>
              <a:rPr lang="en-US" dirty="0"/>
              <a:t>[A]</a:t>
            </a:r>
            <a:r>
              <a:rPr lang="en-US" dirty="0" err="1"/>
              <a:t>nticompetitive</a:t>
            </a:r>
            <a:r>
              <a:rPr lang="en-US" dirty="0"/>
              <a:t> restraints of trade may wind up flunking the rule of reason to the extent the evidence shows that substantially less restrictive means exist to achieve any proven procompetitive benefits</a:t>
            </a:r>
            <a:r>
              <a:rPr lang="en-US" i="1" dirty="0"/>
              <a:t>. See, e.g., </a:t>
            </a:r>
            <a:r>
              <a:rPr lang="en-US" dirty="0"/>
              <a:t>7 </a:t>
            </a:r>
            <a:r>
              <a:rPr lang="en-US" dirty="0" err="1"/>
              <a:t>Areeda</a:t>
            </a:r>
            <a:r>
              <a:rPr lang="en-US" dirty="0"/>
              <a:t> &amp; </a:t>
            </a:r>
            <a:r>
              <a:rPr lang="en-US" dirty="0" err="1"/>
              <a:t>Hovenkamp</a:t>
            </a:r>
            <a:r>
              <a:rPr lang="en-US" dirty="0"/>
              <a:t> ¶1505, p. 428 </a:t>
            </a:r>
            <a:r>
              <a:rPr lang="en-US" dirty="0">
                <a:solidFill>
                  <a:srgbClr val="C00000"/>
                </a:solidFill>
              </a:rPr>
              <a:t>(“To be sure, these two questions can be collapsed into one,” since a “legitimate objective that is not promoted by the challenged restraint can be equally served by simply abandoning the restraint, which is surely a less restrictive alternative.”).</a:t>
            </a:r>
          </a:p>
        </p:txBody>
      </p:sp>
      <p:sp>
        <p:nvSpPr>
          <p:cNvPr id="4" name="Slide Number Placeholder 3">
            <a:extLst>
              <a:ext uri="{FF2B5EF4-FFF2-40B4-BE49-F238E27FC236}">
                <a16:creationId xmlns:a16="http://schemas.microsoft.com/office/drawing/2014/main" id="{1886FDA1-A2FA-4B37-9DD1-5A5F14D541D4}"/>
              </a:ext>
            </a:extLst>
          </p:cNvPr>
          <p:cNvSpPr>
            <a:spLocks noGrp="1"/>
          </p:cNvSpPr>
          <p:nvPr>
            <p:ph type="sldNum" sz="quarter" idx="12"/>
          </p:nvPr>
        </p:nvSpPr>
        <p:spPr/>
        <p:txBody>
          <a:bodyPr/>
          <a:lstStyle/>
          <a:p>
            <a:fld id="{041AE103-95A6-49DF-8499-CE7ADA77459E}" type="slidenum">
              <a:rPr lang="en-US" smtClean="0"/>
              <a:t>5</a:t>
            </a:fld>
            <a:endParaRPr lang="en-US"/>
          </a:p>
        </p:txBody>
      </p:sp>
      <p:sp>
        <p:nvSpPr>
          <p:cNvPr id="5" name="Rectangle 4">
            <a:extLst>
              <a:ext uri="{FF2B5EF4-FFF2-40B4-BE49-F238E27FC236}">
                <a16:creationId xmlns:a16="http://schemas.microsoft.com/office/drawing/2014/main" id="{D4FE1775-6E04-48F3-9F16-3DCC8F55F0E7}"/>
              </a:ext>
            </a:extLst>
          </p:cNvPr>
          <p:cNvSpPr/>
          <p:nvPr/>
        </p:nvSpPr>
        <p:spPr>
          <a:xfrm>
            <a:off x="8197522" y="609385"/>
            <a:ext cx="2490798" cy="837041"/>
          </a:xfrm>
          <a:prstGeom prst="rect">
            <a:avLst/>
          </a:prstGeom>
          <a:solidFill>
            <a:schemeClr val="bg1"/>
          </a:solidFill>
          <a:ln w="38100">
            <a:solidFill>
              <a:srgbClr val="0070C0"/>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a:defRPr/>
            </a:pPr>
            <a:r>
              <a:rPr lang="en-US" b="1" dirty="0">
                <a:solidFill>
                  <a:srgbClr val="0070C0"/>
                </a:solidFill>
                <a:latin typeface="Times New Roman" panose="02020603050405020304" pitchFamily="18" charset="0"/>
                <a:cs typeface="Times New Roman" panose="02020603050405020304" pitchFamily="18" charset="0"/>
              </a:rPr>
              <a:t>As noted in Topic 5</a:t>
            </a:r>
          </a:p>
        </p:txBody>
      </p:sp>
      <p:cxnSp>
        <p:nvCxnSpPr>
          <p:cNvPr id="6" name="Straight Arrow Connector 5">
            <a:extLst>
              <a:ext uri="{FF2B5EF4-FFF2-40B4-BE49-F238E27FC236}">
                <a16:creationId xmlns:a16="http://schemas.microsoft.com/office/drawing/2014/main" id="{54B6C724-39F9-4A47-8ECB-23C2D8C94D82}"/>
              </a:ext>
            </a:extLst>
          </p:cNvPr>
          <p:cNvCxnSpPr>
            <a:cxnSpLocks/>
          </p:cNvCxnSpPr>
          <p:nvPr/>
        </p:nvCxnSpPr>
        <p:spPr>
          <a:xfrm flipH="1">
            <a:off x="6814468" y="1026683"/>
            <a:ext cx="844916" cy="133207"/>
          </a:xfrm>
          <a:prstGeom prst="straightConnector1">
            <a:avLst/>
          </a:prstGeom>
          <a:ln w="28575">
            <a:tailEnd type="triangle"/>
          </a:ln>
        </p:spPr>
        <p:style>
          <a:lnRef idx="1">
            <a:schemeClr val="accent1"/>
          </a:lnRef>
          <a:fillRef idx="0">
            <a:schemeClr val="accent1"/>
          </a:fillRef>
          <a:effectRef idx="0">
            <a:schemeClr val="accent1"/>
          </a:effectRef>
          <a:fontRef idx="minor">
            <a:schemeClr val="tx1"/>
          </a:fontRef>
        </p:style>
      </p:cxnSp>
    </p:spTree>
    <p:extLst>
      <p:ext uri="{BB962C8B-B14F-4D97-AF65-F5344CB8AC3E}">
        <p14:creationId xmlns:p14="http://schemas.microsoft.com/office/powerpoint/2010/main" val="2840513771"/>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Number Placeholder 1">
            <a:extLst>
              <a:ext uri="{FF2B5EF4-FFF2-40B4-BE49-F238E27FC236}">
                <a16:creationId xmlns:a16="http://schemas.microsoft.com/office/drawing/2014/main" id="{DE5DE506-4C1F-449E-8581-BC942441D631}"/>
              </a:ext>
            </a:extLst>
          </p:cNvPr>
          <p:cNvSpPr>
            <a:spLocks noGrp="1"/>
          </p:cNvSpPr>
          <p:nvPr>
            <p:ph type="sldNum" sz="quarter" idx="12"/>
          </p:nvPr>
        </p:nvSpPr>
        <p:spPr/>
        <p:txBody>
          <a:bodyPr/>
          <a:lstStyle/>
          <a:p>
            <a:fld id="{041AE103-95A6-49DF-8499-CE7ADA77459E}" type="slidenum">
              <a:rPr lang="en-US" b="1" smtClean="0"/>
              <a:t>6</a:t>
            </a:fld>
            <a:endParaRPr lang="en-US" b="1"/>
          </a:p>
        </p:txBody>
      </p:sp>
      <p:sp>
        <p:nvSpPr>
          <p:cNvPr id="3" name="Text Box 54">
            <a:extLst>
              <a:ext uri="{FF2B5EF4-FFF2-40B4-BE49-F238E27FC236}">
                <a16:creationId xmlns:a16="http://schemas.microsoft.com/office/drawing/2014/main" id="{52F91A0E-B344-49EF-8170-C32B27F99CD4}"/>
              </a:ext>
            </a:extLst>
          </p:cNvPr>
          <p:cNvSpPr txBox="1">
            <a:spLocks noChangeArrowheads="1"/>
          </p:cNvSpPr>
          <p:nvPr/>
        </p:nvSpPr>
        <p:spPr bwMode="auto">
          <a:xfrm>
            <a:off x="463078" y="1647672"/>
            <a:ext cx="2298700" cy="1163315"/>
          </a:xfrm>
          <a:prstGeom prst="rect">
            <a:avLst/>
          </a:prstGeom>
          <a:solidFill>
            <a:srgbClr val="FFFFFF"/>
          </a:solidFill>
          <a:ln w="9525">
            <a:solidFill>
              <a:srgbClr val="000000"/>
            </a:solidFill>
            <a:miter lim="800000"/>
            <a:headEnd/>
            <a:tailEnd/>
          </a:ln>
        </p:spPr>
        <p:txBody>
          <a:bodyPr vert="horz" wrap="square" lIns="91440" tIns="45720" rIns="91440" bIns="45720" numCol="1" anchor="t" anchorCtr="0" compatLnSpc="1">
            <a:prstTxWarp prst="textNoShape">
              <a:avLst/>
            </a:prstTxWarp>
          </a:bodyPr>
          <a:lstStyle/>
          <a:p>
            <a:pPr marL="0" marR="0" lvl="0" indent="0" algn="l" defTabSz="914400" rtl="0" eaLnBrk="0" fontAlgn="base" latinLnBrk="0" hangingPunct="0">
              <a:lnSpc>
                <a:spcPct val="100000"/>
              </a:lnSpc>
              <a:spcBef>
                <a:spcPct val="0"/>
              </a:spcBef>
              <a:spcAft>
                <a:spcPct val="0"/>
              </a:spcAft>
              <a:buClrTx/>
              <a:buSzTx/>
              <a:buFontTx/>
              <a:buNone/>
              <a:tabLst/>
            </a:pPr>
            <a:r>
              <a:rPr kumimoji="0" lang="en-US" altLang="en-US" sz="900" b="1" i="0" u="none" strike="noStrike" cap="none" normalizeH="0" baseline="0" dirty="0">
                <a:ln>
                  <a:noFill/>
                </a:ln>
                <a:solidFill>
                  <a:schemeClr val="tx1"/>
                </a:solidFill>
                <a:effectLst/>
                <a:latin typeface="Arial" panose="020B0604020202020204" pitchFamily="34" charset="0"/>
                <a:ea typeface="Times New Roman" panose="02020603050405020304" pitchFamily="18" charset="0"/>
              </a:rPr>
              <a:t>#1  Is there an agreement among competitors that facially restricts competition, (</a:t>
            </a:r>
            <a:r>
              <a:rPr kumimoji="0" lang="en-US" altLang="en-US" sz="900" b="1" i="0" u="none" strike="noStrike" cap="none" normalizeH="0" baseline="0" dirty="0" err="1">
                <a:ln>
                  <a:noFill/>
                </a:ln>
                <a:solidFill>
                  <a:schemeClr val="tx1"/>
                </a:solidFill>
                <a:effectLst/>
                <a:latin typeface="Arial" panose="020B0604020202020204" pitchFamily="34" charset="0"/>
                <a:ea typeface="Times New Roman" panose="02020603050405020304" pitchFamily="18" charset="0"/>
              </a:rPr>
              <a:t>e.g</a:t>
            </a:r>
            <a:r>
              <a:rPr kumimoji="0" lang="en-US" altLang="en-US" sz="900" b="1" i="0" u="none" strike="noStrike" cap="none" normalizeH="0" baseline="0" dirty="0">
                <a:ln>
                  <a:noFill/>
                </a:ln>
                <a:solidFill>
                  <a:schemeClr val="tx1"/>
                </a:solidFill>
                <a:effectLst/>
                <a:latin typeface="Arial" panose="020B0604020202020204" pitchFamily="34" charset="0"/>
                <a:ea typeface="Times New Roman" panose="02020603050405020304" pitchFamily="18" charset="0"/>
              </a:rPr>
              <a:t>,. joint pricing, joint sales, customer allocation)? Would conduct harm consumers if there were market power? Is the conduct “inherently suspect”? [Plaintiff Burden]</a:t>
            </a:r>
            <a:endParaRPr kumimoji="0" lang="en-US" altLang="en-US" sz="1800" b="1" i="0" u="none" strike="noStrike" cap="none" normalizeH="0" baseline="0" dirty="0">
              <a:ln>
                <a:noFill/>
              </a:ln>
              <a:solidFill>
                <a:schemeClr val="tx1"/>
              </a:solidFill>
              <a:effectLst/>
              <a:latin typeface="Arial" panose="020B0604020202020204" pitchFamily="34" charset="0"/>
            </a:endParaRPr>
          </a:p>
        </p:txBody>
      </p:sp>
      <p:sp>
        <p:nvSpPr>
          <p:cNvPr id="5" name="Text Box 49">
            <a:extLst>
              <a:ext uri="{FF2B5EF4-FFF2-40B4-BE49-F238E27FC236}">
                <a16:creationId xmlns:a16="http://schemas.microsoft.com/office/drawing/2014/main" id="{5140F207-1A29-4ABB-9BDB-AEDFAF6A62CF}"/>
              </a:ext>
            </a:extLst>
          </p:cNvPr>
          <p:cNvSpPr txBox="1">
            <a:spLocks noChangeArrowheads="1"/>
          </p:cNvSpPr>
          <p:nvPr/>
        </p:nvSpPr>
        <p:spPr bwMode="auto">
          <a:xfrm>
            <a:off x="334963" y="3342098"/>
            <a:ext cx="2476500" cy="901700"/>
          </a:xfrm>
          <a:prstGeom prst="rect">
            <a:avLst/>
          </a:prstGeom>
          <a:solidFill>
            <a:srgbClr val="FFFFFF"/>
          </a:solidFill>
          <a:ln w="9525">
            <a:solidFill>
              <a:srgbClr val="000000"/>
            </a:solidFill>
            <a:miter lim="800000"/>
            <a:headEnd/>
            <a:tailEnd/>
          </a:ln>
        </p:spPr>
        <p:txBody>
          <a:bodyPr vert="horz" wrap="square" lIns="91440" tIns="45720" rIns="91440" bIns="45720" numCol="1" anchor="t" anchorCtr="0" compatLnSpc="1">
            <a:prstTxWarp prst="textNoShape">
              <a:avLst/>
            </a:prstTxWarp>
          </a:bodyPr>
          <a:lstStyle/>
          <a:p>
            <a:pPr marL="0" marR="0" lvl="0" indent="0" algn="l" defTabSz="914400" rtl="0" eaLnBrk="0" fontAlgn="base" latinLnBrk="0" hangingPunct="0">
              <a:lnSpc>
                <a:spcPct val="100000"/>
              </a:lnSpc>
              <a:spcBef>
                <a:spcPct val="0"/>
              </a:spcBef>
              <a:spcAft>
                <a:spcPct val="0"/>
              </a:spcAft>
              <a:buClrTx/>
              <a:buSzTx/>
              <a:buFontTx/>
              <a:buNone/>
              <a:tabLst/>
            </a:pPr>
            <a:r>
              <a:rPr kumimoji="0" lang="en-US" altLang="en-US" sz="900" b="1" i="0" u="none" strike="noStrike" cap="none" normalizeH="0" baseline="0" dirty="0">
                <a:ln>
                  <a:noFill/>
                </a:ln>
                <a:solidFill>
                  <a:schemeClr val="tx1"/>
                </a:solidFill>
                <a:effectLst/>
                <a:latin typeface="Arial" panose="020B0604020202020204" pitchFamily="34" charset="0"/>
                <a:ea typeface="Times New Roman" panose="02020603050405020304" pitchFamily="18" charset="0"/>
              </a:rPr>
              <a:t>#2  Is the conduct non-naked? Are there </a:t>
            </a:r>
            <a:r>
              <a:rPr kumimoji="0" lang="en-US" altLang="en-US" sz="900" b="1" i="1" u="none" strike="noStrike" cap="none" normalizeH="0" baseline="0" dirty="0">
                <a:ln>
                  <a:noFill/>
                </a:ln>
                <a:solidFill>
                  <a:schemeClr val="tx1"/>
                </a:solidFill>
                <a:effectLst/>
                <a:latin typeface="Arial" panose="020B0604020202020204" pitchFamily="34" charset="0"/>
                <a:ea typeface="Times New Roman" panose="02020603050405020304" pitchFamily="18" charset="0"/>
              </a:rPr>
              <a:t>plausible</a:t>
            </a:r>
            <a:r>
              <a:rPr kumimoji="0" lang="en-US" altLang="en-US" sz="900" b="1" i="0" u="none" strike="noStrike" cap="none" normalizeH="0" baseline="0" dirty="0">
                <a:ln>
                  <a:noFill/>
                </a:ln>
                <a:solidFill>
                  <a:schemeClr val="tx1"/>
                </a:solidFill>
                <a:effectLst/>
                <a:latin typeface="Arial" panose="020B0604020202020204" pitchFamily="34" charset="0"/>
                <a:ea typeface="Times New Roman" panose="02020603050405020304" pitchFamily="18" charset="0"/>
              </a:rPr>
              <a:t> &amp; </a:t>
            </a:r>
            <a:r>
              <a:rPr kumimoji="0" lang="en-US" altLang="en-US" sz="900" b="1" i="1" u="none" strike="noStrike" cap="none" normalizeH="0" baseline="0" dirty="0">
                <a:ln>
                  <a:noFill/>
                </a:ln>
                <a:solidFill>
                  <a:schemeClr val="tx1"/>
                </a:solidFill>
                <a:effectLst/>
                <a:latin typeface="Arial" panose="020B0604020202020204" pitchFamily="34" charset="0"/>
                <a:ea typeface="Times New Roman" panose="02020603050405020304" pitchFamily="18" charset="0"/>
              </a:rPr>
              <a:t>cognizable</a:t>
            </a:r>
            <a:r>
              <a:rPr kumimoji="0" lang="en-US" altLang="en-US" sz="900" b="1" i="0" u="none" strike="noStrike" cap="none" normalizeH="0" baseline="0" dirty="0">
                <a:ln>
                  <a:noFill/>
                </a:ln>
                <a:solidFill>
                  <a:schemeClr val="tx1"/>
                </a:solidFill>
                <a:effectLst/>
                <a:latin typeface="Arial" panose="020B0604020202020204" pitchFamily="34" charset="0"/>
                <a:ea typeface="Times New Roman" panose="02020603050405020304" pitchFamily="18" charset="0"/>
              </a:rPr>
              <a:t> competitive justifications (i.e., Superior product; cost savings; beneficial incentives) directly from the agreement? Do they hold up on a quick look?  [Defendant Burden]					</a:t>
            </a:r>
            <a:endParaRPr kumimoji="0" lang="en-US" altLang="en-US" sz="1800" b="1" i="0" u="none" strike="noStrike" cap="none" normalizeH="0" baseline="0" dirty="0">
              <a:ln>
                <a:noFill/>
              </a:ln>
              <a:solidFill>
                <a:schemeClr val="tx1"/>
              </a:solidFill>
              <a:effectLst/>
              <a:latin typeface="Arial" panose="020B0604020202020204" pitchFamily="34" charset="0"/>
            </a:endParaRPr>
          </a:p>
        </p:txBody>
      </p:sp>
      <p:sp>
        <p:nvSpPr>
          <p:cNvPr id="7" name="Text Box 45">
            <a:extLst>
              <a:ext uri="{FF2B5EF4-FFF2-40B4-BE49-F238E27FC236}">
                <a16:creationId xmlns:a16="http://schemas.microsoft.com/office/drawing/2014/main" id="{71192279-DFBC-4FAE-AA0E-94B979B4FE50}"/>
              </a:ext>
            </a:extLst>
          </p:cNvPr>
          <p:cNvSpPr txBox="1">
            <a:spLocks noChangeArrowheads="1"/>
          </p:cNvSpPr>
          <p:nvPr/>
        </p:nvSpPr>
        <p:spPr bwMode="auto">
          <a:xfrm>
            <a:off x="139528" y="4883559"/>
            <a:ext cx="2897962" cy="901700"/>
          </a:xfrm>
          <a:prstGeom prst="rect">
            <a:avLst/>
          </a:prstGeom>
          <a:solidFill>
            <a:srgbClr val="FFFFFF"/>
          </a:solidFill>
          <a:ln w="9525">
            <a:solidFill>
              <a:srgbClr val="000000"/>
            </a:solidFill>
            <a:miter lim="800000"/>
            <a:headEnd/>
            <a:tailEnd/>
          </a:ln>
        </p:spPr>
        <p:txBody>
          <a:bodyPr vert="horz" wrap="square" lIns="91440" tIns="45720" rIns="91440" bIns="45720" numCol="1" anchor="t" anchorCtr="0" compatLnSpc="1">
            <a:prstTxWarp prst="textNoShape">
              <a:avLst/>
            </a:prstTxWarp>
          </a:bodyPr>
          <a:lstStyle/>
          <a:p>
            <a:pPr marL="0" marR="0" lvl="0" indent="0" algn="l" defTabSz="914400" rtl="0" eaLnBrk="0" fontAlgn="base" latinLnBrk="0" hangingPunct="0">
              <a:lnSpc>
                <a:spcPct val="100000"/>
              </a:lnSpc>
              <a:spcBef>
                <a:spcPct val="0"/>
              </a:spcBef>
              <a:spcAft>
                <a:spcPct val="0"/>
              </a:spcAft>
              <a:buClrTx/>
              <a:buSzTx/>
              <a:buFontTx/>
              <a:buNone/>
              <a:tabLst/>
            </a:pPr>
            <a:r>
              <a:rPr kumimoji="0" lang="en-US" altLang="en-US" sz="900" b="1" i="0" u="none" strike="noStrike" cap="none" normalizeH="0" baseline="0" dirty="0">
                <a:ln>
                  <a:noFill/>
                </a:ln>
                <a:solidFill>
                  <a:schemeClr val="tx1"/>
                </a:solidFill>
                <a:effectLst/>
                <a:latin typeface="Arial" panose="020B0604020202020204" pitchFamily="34" charset="0"/>
                <a:ea typeface="Times New Roman" panose="02020603050405020304" pitchFamily="18" charset="0"/>
              </a:rPr>
              <a:t>#3  Absent efficiency benefits in #2, would agreement likely lead to exercise of market power and harm consumers? Is competition w/other firms or continued competition among the cooperating firms too weak to prevent adverse effects?  [Plaintiff Burden]   </a:t>
            </a:r>
            <a:r>
              <a:rPr kumimoji="0" lang="en-US" altLang="en-US" sz="900" b="1" i="1" u="none" strike="noStrike" cap="none" normalizeH="0" baseline="0" dirty="0">
                <a:ln>
                  <a:noFill/>
                </a:ln>
                <a:solidFill>
                  <a:srgbClr val="C00000"/>
                </a:solidFill>
                <a:effectLst/>
                <a:latin typeface="Arial" panose="020B0604020202020204" pitchFamily="34" charset="0"/>
                <a:ea typeface="Times New Roman" panose="02020603050405020304" pitchFamily="18" charset="0"/>
              </a:rPr>
              <a:t>[ROR Step 1]</a:t>
            </a:r>
            <a:endParaRPr kumimoji="0" lang="en-US" altLang="en-US" sz="1800" b="1" i="1" u="none" strike="noStrike" cap="none" normalizeH="0" baseline="0" dirty="0">
              <a:ln>
                <a:noFill/>
              </a:ln>
              <a:solidFill>
                <a:srgbClr val="C00000"/>
              </a:solidFill>
              <a:effectLst/>
              <a:latin typeface="Arial" panose="020B0604020202020204" pitchFamily="34" charset="0"/>
            </a:endParaRPr>
          </a:p>
        </p:txBody>
      </p:sp>
      <p:sp>
        <p:nvSpPr>
          <p:cNvPr id="8" name="Text Box 44">
            <a:extLst>
              <a:ext uri="{FF2B5EF4-FFF2-40B4-BE49-F238E27FC236}">
                <a16:creationId xmlns:a16="http://schemas.microsoft.com/office/drawing/2014/main" id="{E8290A64-2E1E-4A69-BB22-8278FBE71A35}"/>
              </a:ext>
            </a:extLst>
          </p:cNvPr>
          <p:cNvSpPr txBox="1">
            <a:spLocks noChangeArrowheads="1"/>
          </p:cNvSpPr>
          <p:nvPr/>
        </p:nvSpPr>
        <p:spPr bwMode="auto">
          <a:xfrm>
            <a:off x="880268" y="6252395"/>
            <a:ext cx="995363" cy="400050"/>
          </a:xfrm>
          <a:prstGeom prst="rect">
            <a:avLst/>
          </a:prstGeom>
          <a:solidFill>
            <a:srgbClr val="FFFFFF"/>
          </a:solidFill>
          <a:ln w="9525">
            <a:solidFill>
              <a:srgbClr val="000000"/>
            </a:solidFill>
            <a:miter lim="800000"/>
            <a:headEnd/>
            <a:tailEnd/>
          </a:ln>
        </p:spPr>
        <p:txBody>
          <a:bodyPr vert="horz" wrap="square" lIns="91440" tIns="45720" rIns="91440" bIns="45720" numCol="1" anchor="t" anchorCtr="0" compatLnSpc="1">
            <a:prstTxWarp prst="textNoShape">
              <a:avLst/>
            </a:prstTxWarp>
          </a:bodyPr>
          <a:lstStyle/>
          <a:p>
            <a:pPr marL="0" marR="0" lvl="0" indent="0" algn="l" defTabSz="914400" rtl="0" eaLnBrk="0" fontAlgn="base" latinLnBrk="0" hangingPunct="0">
              <a:lnSpc>
                <a:spcPct val="100000"/>
              </a:lnSpc>
              <a:spcBef>
                <a:spcPct val="0"/>
              </a:spcBef>
              <a:spcAft>
                <a:spcPct val="0"/>
              </a:spcAft>
              <a:buClrTx/>
              <a:buSzTx/>
              <a:buFontTx/>
              <a:buNone/>
              <a:tabLst/>
            </a:pPr>
            <a:r>
              <a:rPr kumimoji="0" lang="en-US" altLang="en-US" sz="900" b="1" i="0" u="none" strike="noStrike" cap="none" normalizeH="0" baseline="0" dirty="0">
                <a:ln>
                  <a:noFill/>
                </a:ln>
                <a:solidFill>
                  <a:schemeClr val="tx1"/>
                </a:solidFill>
                <a:effectLst/>
                <a:latin typeface="Arial" panose="020B0604020202020204" pitchFamily="34" charset="0"/>
                <a:ea typeface="Times New Roman" panose="02020603050405020304" pitchFamily="18" charset="0"/>
              </a:rPr>
              <a:t>Legal (ROR).</a:t>
            </a:r>
            <a:endParaRPr kumimoji="0" lang="en-US" altLang="en-US" sz="1800" b="1" i="0" u="none" strike="noStrike" cap="none" normalizeH="0" baseline="0" dirty="0">
              <a:ln>
                <a:noFill/>
              </a:ln>
              <a:solidFill>
                <a:schemeClr val="tx1"/>
              </a:solidFill>
              <a:effectLst/>
              <a:latin typeface="Arial" panose="020B0604020202020204" pitchFamily="34" charset="0"/>
            </a:endParaRPr>
          </a:p>
        </p:txBody>
      </p:sp>
      <p:sp>
        <p:nvSpPr>
          <p:cNvPr id="9" name="Text Box 2">
            <a:extLst>
              <a:ext uri="{FF2B5EF4-FFF2-40B4-BE49-F238E27FC236}">
                <a16:creationId xmlns:a16="http://schemas.microsoft.com/office/drawing/2014/main" id="{2DE67B84-FFF3-467F-AB8D-EEA8D6E18BE4}"/>
              </a:ext>
            </a:extLst>
          </p:cNvPr>
          <p:cNvSpPr txBox="1">
            <a:spLocks noChangeArrowheads="1"/>
          </p:cNvSpPr>
          <p:nvPr/>
        </p:nvSpPr>
        <p:spPr bwMode="auto">
          <a:xfrm>
            <a:off x="8596231" y="5848264"/>
            <a:ext cx="388938" cy="274637"/>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t" anchorCtr="0" compatLnSpc="1">
            <a:prstTxWarp prst="textNoShape">
              <a:avLst/>
            </a:prstTxWarp>
          </a:bodyPr>
          <a:lstStyle/>
          <a:p>
            <a:pPr marL="0" marR="0" lvl="0" indent="0" algn="l" defTabSz="914400" rtl="0" eaLnBrk="0" fontAlgn="base" latinLnBrk="0" hangingPunct="0">
              <a:lnSpc>
                <a:spcPct val="100000"/>
              </a:lnSpc>
              <a:spcBef>
                <a:spcPct val="0"/>
              </a:spcBef>
              <a:spcAft>
                <a:spcPct val="0"/>
              </a:spcAft>
              <a:buClrTx/>
              <a:buSzTx/>
              <a:buFontTx/>
              <a:buNone/>
              <a:tabLst/>
            </a:pPr>
            <a:r>
              <a:rPr kumimoji="0" lang="en-US" altLang="en-US" sz="1200" b="1" i="1" u="none" strike="noStrike" cap="none" normalizeH="0" baseline="0" dirty="0">
                <a:ln>
                  <a:noFill/>
                </a:ln>
                <a:solidFill>
                  <a:schemeClr val="tx1"/>
                </a:solidFill>
                <a:effectLst/>
                <a:latin typeface="Arial" panose="020B0604020202020204" pitchFamily="34" charset="0"/>
                <a:ea typeface="Times New Roman" panose="02020603050405020304" pitchFamily="18" charset="0"/>
              </a:rPr>
              <a:t>No</a:t>
            </a:r>
            <a:endParaRPr kumimoji="0" lang="en-US" altLang="en-US" sz="1800" b="1" i="0" u="none" strike="noStrike" cap="none" normalizeH="0" baseline="0" dirty="0">
              <a:ln>
                <a:noFill/>
              </a:ln>
              <a:solidFill>
                <a:schemeClr val="tx1"/>
              </a:solidFill>
              <a:effectLst/>
              <a:latin typeface="Arial" panose="020B0604020202020204" pitchFamily="34" charset="0"/>
            </a:endParaRPr>
          </a:p>
        </p:txBody>
      </p:sp>
      <p:sp>
        <p:nvSpPr>
          <p:cNvPr id="10" name="Text Box 35">
            <a:extLst>
              <a:ext uri="{FF2B5EF4-FFF2-40B4-BE49-F238E27FC236}">
                <a16:creationId xmlns:a16="http://schemas.microsoft.com/office/drawing/2014/main" id="{05BCA8F7-CF4C-4CD1-A396-DD3702792E06}"/>
              </a:ext>
            </a:extLst>
          </p:cNvPr>
          <p:cNvSpPr txBox="1">
            <a:spLocks noChangeArrowheads="1"/>
          </p:cNvSpPr>
          <p:nvPr/>
        </p:nvSpPr>
        <p:spPr bwMode="auto">
          <a:xfrm>
            <a:off x="11125215" y="4748611"/>
            <a:ext cx="815496" cy="400050"/>
          </a:xfrm>
          <a:prstGeom prst="rect">
            <a:avLst/>
          </a:prstGeom>
          <a:solidFill>
            <a:srgbClr val="FFFFFF"/>
          </a:solidFill>
          <a:ln w="9525">
            <a:solidFill>
              <a:srgbClr val="000000"/>
            </a:solidFill>
            <a:miter lim="800000"/>
            <a:headEnd/>
            <a:tailEnd/>
          </a:ln>
        </p:spPr>
        <p:txBody>
          <a:bodyPr vert="horz" wrap="square" lIns="91440" tIns="45720" rIns="91440" bIns="45720" numCol="1" anchor="t" anchorCtr="0" compatLnSpc="1">
            <a:prstTxWarp prst="textNoShape">
              <a:avLst/>
            </a:prstTxWarp>
          </a:bodyPr>
          <a:lstStyle/>
          <a:p>
            <a:pPr marL="0" marR="0" lvl="0" indent="0" defTabSz="914400" rtl="0" eaLnBrk="0" fontAlgn="base" latinLnBrk="0" hangingPunct="0">
              <a:lnSpc>
                <a:spcPct val="100000"/>
              </a:lnSpc>
              <a:spcBef>
                <a:spcPct val="0"/>
              </a:spcBef>
              <a:spcAft>
                <a:spcPct val="0"/>
              </a:spcAft>
              <a:buClrTx/>
              <a:buSzTx/>
              <a:buFontTx/>
              <a:buNone/>
              <a:tabLst/>
            </a:pPr>
            <a:r>
              <a:rPr kumimoji="0" lang="en-US" altLang="en-US" sz="900" i="0" u="none" strike="noStrike" cap="none" normalizeH="0" baseline="0" dirty="0">
                <a:ln>
                  <a:noFill/>
                </a:ln>
                <a:solidFill>
                  <a:schemeClr val="tx1"/>
                </a:solidFill>
                <a:effectLst/>
                <a:latin typeface="Arial" panose="020B0604020202020204" pitchFamily="34" charset="0"/>
                <a:ea typeface="Times New Roman" panose="02020603050405020304" pitchFamily="18" charset="0"/>
              </a:rPr>
              <a:t> Illegal (ROR).</a:t>
            </a:r>
            <a:endParaRPr kumimoji="0" lang="en-US" altLang="en-US" sz="1800" i="0" u="none" strike="noStrike" cap="none" normalizeH="0" baseline="0" dirty="0">
              <a:ln>
                <a:noFill/>
              </a:ln>
              <a:solidFill>
                <a:schemeClr val="tx1"/>
              </a:solidFill>
              <a:effectLst/>
              <a:latin typeface="Arial" panose="020B0604020202020204" pitchFamily="34" charset="0"/>
            </a:endParaRPr>
          </a:p>
        </p:txBody>
      </p:sp>
      <p:sp>
        <p:nvSpPr>
          <p:cNvPr id="11" name="Straight Connector 47">
            <a:extLst>
              <a:ext uri="{FF2B5EF4-FFF2-40B4-BE49-F238E27FC236}">
                <a16:creationId xmlns:a16="http://schemas.microsoft.com/office/drawing/2014/main" id="{188D4697-F147-4BDE-A90A-8897AB1098F9}"/>
              </a:ext>
            </a:extLst>
          </p:cNvPr>
          <p:cNvSpPr>
            <a:spLocks noChangeShapeType="1"/>
          </p:cNvSpPr>
          <p:nvPr/>
        </p:nvSpPr>
        <p:spPr bwMode="auto">
          <a:xfrm>
            <a:off x="6780284" y="5137893"/>
            <a:ext cx="542925" cy="0"/>
          </a:xfrm>
          <a:prstGeom prst="line">
            <a:avLst/>
          </a:prstGeom>
          <a:noFill/>
          <a:ln w="9525">
            <a:solidFill>
              <a:srgbClr val="000000"/>
            </a:solidFill>
            <a:round/>
            <a:headEnd/>
            <a:tailEnd type="triangle" w="med" len="med"/>
          </a:ln>
          <a:extLst>
            <a:ext uri="{909E8E84-426E-40DD-AFC4-6F175D3DCCD1}">
              <a14:hiddenFill xmlns:a14="http://schemas.microsoft.com/office/drawing/2010/main">
                <a:noFill/>
              </a14:hiddenFill>
            </a:ext>
          </a:extLst>
        </p:spPr>
        <p:txBody>
          <a:bodyPr vert="horz" wrap="square" lIns="91440" tIns="45720" rIns="91440" bIns="45720" numCol="1" anchor="t" anchorCtr="0" compatLnSpc="1">
            <a:prstTxWarp prst="textNoShape">
              <a:avLst/>
            </a:prstTxWarp>
          </a:bodyPr>
          <a:lstStyle/>
          <a:p>
            <a:endParaRPr lang="en-US" b="1"/>
          </a:p>
        </p:txBody>
      </p:sp>
      <p:sp>
        <p:nvSpPr>
          <p:cNvPr id="19" name="Straight Connector 33">
            <a:extLst>
              <a:ext uri="{FF2B5EF4-FFF2-40B4-BE49-F238E27FC236}">
                <a16:creationId xmlns:a16="http://schemas.microsoft.com/office/drawing/2014/main" id="{63309F7E-5AFE-418E-B86E-AA6EE9E94CD7}"/>
              </a:ext>
            </a:extLst>
          </p:cNvPr>
          <p:cNvSpPr>
            <a:spLocks noChangeShapeType="1"/>
          </p:cNvSpPr>
          <p:nvPr/>
        </p:nvSpPr>
        <p:spPr bwMode="auto">
          <a:xfrm flipH="1">
            <a:off x="1459220" y="5800725"/>
            <a:ext cx="0" cy="355600"/>
          </a:xfrm>
          <a:prstGeom prst="line">
            <a:avLst/>
          </a:prstGeom>
          <a:noFill/>
          <a:ln w="9525">
            <a:solidFill>
              <a:srgbClr val="000000"/>
            </a:solidFill>
            <a:round/>
            <a:headEnd/>
            <a:tailEnd type="triangle" w="med" len="med"/>
          </a:ln>
          <a:extLst>
            <a:ext uri="{909E8E84-426E-40DD-AFC4-6F175D3DCCD1}">
              <a14:hiddenFill xmlns:a14="http://schemas.microsoft.com/office/drawing/2010/main">
                <a:noFill/>
              </a14:hiddenFill>
            </a:ext>
          </a:extLst>
        </p:spPr>
        <p:txBody>
          <a:bodyPr vert="horz" wrap="square" lIns="91440" tIns="45720" rIns="91440" bIns="45720" numCol="1" anchor="t" anchorCtr="0" compatLnSpc="1">
            <a:prstTxWarp prst="textNoShape">
              <a:avLst/>
            </a:prstTxWarp>
          </a:bodyPr>
          <a:lstStyle/>
          <a:p>
            <a:endParaRPr lang="en-US" b="1"/>
          </a:p>
        </p:txBody>
      </p:sp>
      <p:sp>
        <p:nvSpPr>
          <p:cNvPr id="21" name="Text Box 3">
            <a:extLst>
              <a:ext uri="{FF2B5EF4-FFF2-40B4-BE49-F238E27FC236}">
                <a16:creationId xmlns:a16="http://schemas.microsoft.com/office/drawing/2014/main" id="{462B808A-7F18-4D7A-98DB-B01133B90D0D}"/>
              </a:ext>
            </a:extLst>
          </p:cNvPr>
          <p:cNvSpPr txBox="1">
            <a:spLocks noChangeArrowheads="1"/>
          </p:cNvSpPr>
          <p:nvPr/>
        </p:nvSpPr>
        <p:spPr bwMode="auto">
          <a:xfrm>
            <a:off x="2939256" y="2359233"/>
            <a:ext cx="388938" cy="274637"/>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t" anchorCtr="0" compatLnSpc="1">
            <a:prstTxWarp prst="textNoShape">
              <a:avLst/>
            </a:prstTxWarp>
          </a:bodyPr>
          <a:lstStyle/>
          <a:p>
            <a:pPr marL="0" marR="0" lvl="0" indent="0" algn="l" defTabSz="914400" rtl="0" eaLnBrk="0" fontAlgn="base" latinLnBrk="0" hangingPunct="0">
              <a:lnSpc>
                <a:spcPct val="100000"/>
              </a:lnSpc>
              <a:spcBef>
                <a:spcPct val="0"/>
              </a:spcBef>
              <a:spcAft>
                <a:spcPct val="0"/>
              </a:spcAft>
              <a:buClrTx/>
              <a:buSzTx/>
              <a:buFontTx/>
              <a:buNone/>
              <a:tabLst/>
            </a:pPr>
            <a:r>
              <a:rPr kumimoji="0" lang="en-US" altLang="en-US" sz="1200" b="1" i="1" u="none" strike="noStrike" cap="none" normalizeH="0" baseline="0" dirty="0">
                <a:ln>
                  <a:noFill/>
                </a:ln>
                <a:solidFill>
                  <a:schemeClr val="tx1"/>
                </a:solidFill>
                <a:effectLst/>
                <a:latin typeface="Arial" panose="020B0604020202020204" pitchFamily="34" charset="0"/>
                <a:ea typeface="Times New Roman" panose="02020603050405020304" pitchFamily="18" charset="0"/>
              </a:rPr>
              <a:t>No</a:t>
            </a:r>
            <a:endParaRPr kumimoji="0" lang="en-US" altLang="en-US" sz="1800" b="1" i="0" u="none" strike="noStrike" cap="none" normalizeH="0" baseline="0" dirty="0">
              <a:ln>
                <a:noFill/>
              </a:ln>
              <a:solidFill>
                <a:schemeClr val="tx1"/>
              </a:solidFill>
              <a:effectLst/>
              <a:latin typeface="Arial" panose="020B0604020202020204" pitchFamily="34" charset="0"/>
            </a:endParaRPr>
          </a:p>
        </p:txBody>
      </p:sp>
      <p:sp>
        <p:nvSpPr>
          <p:cNvPr id="22" name="Text Box 32">
            <a:extLst>
              <a:ext uri="{FF2B5EF4-FFF2-40B4-BE49-F238E27FC236}">
                <a16:creationId xmlns:a16="http://schemas.microsoft.com/office/drawing/2014/main" id="{1696B20B-AA95-42CB-B9A2-45EE07324FF8}"/>
              </a:ext>
            </a:extLst>
          </p:cNvPr>
          <p:cNvSpPr txBox="1">
            <a:spLocks noChangeArrowheads="1"/>
          </p:cNvSpPr>
          <p:nvPr/>
        </p:nvSpPr>
        <p:spPr bwMode="auto">
          <a:xfrm>
            <a:off x="7483925" y="4367621"/>
            <a:ext cx="3048000" cy="1440655"/>
          </a:xfrm>
          <a:prstGeom prst="rect">
            <a:avLst/>
          </a:prstGeom>
          <a:noFill/>
          <a:ln w="9525">
            <a:solidFill>
              <a:srgbClr val="000000"/>
            </a:solidFill>
            <a:miter lim="800000"/>
            <a:headEnd/>
            <a:tailEnd/>
          </a:ln>
          <a:extLst>
            <a:ext uri="{909E8E84-426E-40DD-AFC4-6F175D3DCCD1}">
              <a14:hiddenFill xmlns:a14="http://schemas.microsoft.com/office/drawing/2010/main">
                <a:solidFill>
                  <a:srgbClr val="FFFFFF"/>
                </a:solidFill>
              </a14:hiddenFill>
            </a:ext>
          </a:extLst>
        </p:spPr>
        <p:txBody>
          <a:bodyPr vert="horz" wrap="square" lIns="91440" tIns="45720" rIns="91440" bIns="45720" numCol="1" anchor="t" anchorCtr="0" compatLnSpc="1">
            <a:prstTxWarp prst="textNoShape">
              <a:avLst/>
            </a:prstTxWarp>
          </a:bodyPr>
          <a:lstStyle/>
          <a:p>
            <a:pPr marL="0" marR="0" lvl="0" indent="0" algn="l" defTabSz="914400" rtl="0" eaLnBrk="0" fontAlgn="base" latinLnBrk="0" hangingPunct="0">
              <a:lnSpc>
                <a:spcPct val="100000"/>
              </a:lnSpc>
              <a:spcBef>
                <a:spcPct val="0"/>
              </a:spcBef>
              <a:spcAft>
                <a:spcPct val="0"/>
              </a:spcAft>
              <a:buClrTx/>
              <a:buSzTx/>
              <a:buFontTx/>
              <a:buNone/>
              <a:tabLst/>
            </a:pPr>
            <a:r>
              <a:rPr kumimoji="0" lang="en-US" altLang="en-US" sz="900" b="1" i="0" u="none" strike="noStrike" cap="none" normalizeH="0" baseline="0" dirty="0">
                <a:ln>
                  <a:noFill/>
                </a:ln>
                <a:solidFill>
                  <a:schemeClr val="tx1"/>
                </a:solidFill>
                <a:effectLst/>
                <a:latin typeface="Arial" panose="020B0604020202020204" pitchFamily="34" charset="0"/>
                <a:ea typeface="Times New Roman" panose="02020603050405020304" pitchFamily="18" charset="0"/>
              </a:rPr>
              <a:t>#5  Is it likely that consumers are harmed </a:t>
            </a:r>
            <a:r>
              <a:rPr kumimoji="0" lang="en-US" altLang="en-US" sz="900" b="1" i="1" u="none" strike="noStrike" cap="none" normalizeH="0" baseline="0" dirty="0">
                <a:ln>
                  <a:noFill/>
                </a:ln>
                <a:solidFill>
                  <a:schemeClr val="tx1"/>
                </a:solidFill>
                <a:effectLst/>
                <a:latin typeface="Arial" panose="020B0604020202020204" pitchFamily="34" charset="0"/>
                <a:ea typeface="Times New Roman" panose="02020603050405020304" pitchFamily="18" charset="0"/>
              </a:rPr>
              <a:t>on balance </a:t>
            </a:r>
            <a:r>
              <a:rPr kumimoji="0" lang="en-US" altLang="en-US" sz="900" b="1" i="0" u="none" strike="noStrike" cap="none" normalizeH="0" baseline="0" dirty="0">
                <a:ln>
                  <a:noFill/>
                </a:ln>
                <a:solidFill>
                  <a:schemeClr val="tx1"/>
                </a:solidFill>
                <a:effectLst/>
                <a:latin typeface="Arial" panose="020B0604020202020204" pitchFamily="34" charset="0"/>
                <a:ea typeface="Times New Roman" panose="02020603050405020304" pitchFamily="18" charset="0"/>
              </a:rPr>
              <a:t>from the agreement?  Are the efficiency benefits likely unable to prevent the potential competitive harm to consumers? (Plaintiff Burden)</a:t>
            </a:r>
            <a:br>
              <a:rPr kumimoji="0" lang="en-US" altLang="en-US" sz="900" b="1" i="0" u="none" strike="noStrike" cap="none" normalizeH="0" baseline="0" dirty="0">
                <a:ln>
                  <a:noFill/>
                </a:ln>
                <a:solidFill>
                  <a:schemeClr val="tx1"/>
                </a:solidFill>
                <a:effectLst/>
                <a:latin typeface="Arial" panose="020B0604020202020204" pitchFamily="34" charset="0"/>
                <a:ea typeface="Times New Roman" panose="02020603050405020304" pitchFamily="18" charset="0"/>
              </a:rPr>
            </a:br>
            <a:br>
              <a:rPr kumimoji="0" lang="en-US" altLang="en-US" sz="900" b="1" i="0" u="none" strike="noStrike" cap="none" normalizeH="0" baseline="0" dirty="0">
                <a:ln>
                  <a:noFill/>
                </a:ln>
                <a:solidFill>
                  <a:schemeClr val="tx1"/>
                </a:solidFill>
                <a:effectLst/>
                <a:latin typeface="Arial" panose="020B0604020202020204" pitchFamily="34" charset="0"/>
                <a:ea typeface="Times New Roman" panose="02020603050405020304" pitchFamily="18" charset="0"/>
              </a:rPr>
            </a:br>
            <a:r>
              <a:rPr kumimoji="0" lang="en-US" altLang="en-US" sz="900" b="1" i="0" u="none" strike="noStrike" cap="none" normalizeH="0" baseline="0" dirty="0">
                <a:ln>
                  <a:noFill/>
                </a:ln>
                <a:solidFill>
                  <a:schemeClr val="tx1"/>
                </a:solidFill>
                <a:effectLst/>
                <a:latin typeface="Arial" panose="020B0604020202020204" pitchFamily="34" charset="0"/>
                <a:ea typeface="Times New Roman" panose="02020603050405020304" pitchFamily="18" charset="0"/>
              </a:rPr>
              <a:t>Are there less restrictive alternatives that generate the benefits without the likely harms [Plaintiff Burden] </a:t>
            </a:r>
            <a:br>
              <a:rPr kumimoji="0" lang="en-US" altLang="en-US" sz="900" b="1" i="0" u="none" strike="noStrike" cap="none" normalizeH="0" baseline="0" dirty="0">
                <a:ln>
                  <a:noFill/>
                </a:ln>
                <a:solidFill>
                  <a:schemeClr val="tx1"/>
                </a:solidFill>
                <a:effectLst/>
                <a:latin typeface="Arial" panose="020B0604020202020204" pitchFamily="34" charset="0"/>
                <a:ea typeface="Times New Roman" panose="02020603050405020304" pitchFamily="18" charset="0"/>
              </a:rPr>
            </a:br>
            <a:br>
              <a:rPr kumimoji="0" lang="en-US" altLang="en-US" sz="900" b="1" i="0" u="none" strike="noStrike" cap="none" normalizeH="0" baseline="0" dirty="0">
                <a:ln>
                  <a:noFill/>
                </a:ln>
                <a:solidFill>
                  <a:schemeClr val="tx1"/>
                </a:solidFill>
                <a:effectLst/>
                <a:latin typeface="Arial" panose="020B0604020202020204" pitchFamily="34" charset="0"/>
                <a:ea typeface="Times New Roman" panose="02020603050405020304" pitchFamily="18" charset="0"/>
              </a:rPr>
            </a:br>
            <a:r>
              <a:rPr lang="en-US" altLang="en-US" sz="900" b="1" i="1" dirty="0">
                <a:solidFill>
                  <a:srgbClr val="C00000"/>
                </a:solidFill>
                <a:latin typeface="Arial" panose="020B0604020202020204" pitchFamily="34" charset="0"/>
              </a:rPr>
              <a:t>[ROR Step 3]</a:t>
            </a:r>
            <a:endParaRPr kumimoji="0" lang="en-US" altLang="en-US" sz="1800" b="1" i="1" u="none" strike="noStrike" cap="none" normalizeH="0" baseline="0" dirty="0">
              <a:ln>
                <a:noFill/>
              </a:ln>
              <a:solidFill>
                <a:srgbClr val="C00000"/>
              </a:solidFill>
              <a:effectLst/>
              <a:latin typeface="Arial" panose="020B0604020202020204" pitchFamily="34" charset="0"/>
            </a:endParaRPr>
          </a:p>
        </p:txBody>
      </p:sp>
      <p:sp>
        <p:nvSpPr>
          <p:cNvPr id="23" name="Text Box 39">
            <a:extLst>
              <a:ext uri="{FF2B5EF4-FFF2-40B4-BE49-F238E27FC236}">
                <a16:creationId xmlns:a16="http://schemas.microsoft.com/office/drawing/2014/main" id="{02714F70-55A3-48C4-80CF-3D1BBB00BE03}"/>
              </a:ext>
            </a:extLst>
          </p:cNvPr>
          <p:cNvSpPr txBox="1">
            <a:spLocks noChangeArrowheads="1"/>
          </p:cNvSpPr>
          <p:nvPr/>
        </p:nvSpPr>
        <p:spPr bwMode="auto">
          <a:xfrm>
            <a:off x="3955385" y="4808757"/>
            <a:ext cx="2720975" cy="798370"/>
          </a:xfrm>
          <a:prstGeom prst="rect">
            <a:avLst/>
          </a:prstGeom>
          <a:solidFill>
            <a:srgbClr val="FFFFFF"/>
          </a:solidFill>
          <a:ln w="9525">
            <a:solidFill>
              <a:srgbClr val="000000"/>
            </a:solidFill>
            <a:miter lim="800000"/>
            <a:headEnd/>
            <a:tailEnd/>
          </a:ln>
        </p:spPr>
        <p:txBody>
          <a:bodyPr vert="horz" wrap="square" lIns="91440" tIns="45720" rIns="91440" bIns="45720" numCol="1" anchor="t" anchorCtr="0" compatLnSpc="1">
            <a:prstTxWarp prst="textNoShape">
              <a:avLst/>
            </a:prstTxWarp>
          </a:bodyPr>
          <a:lstStyle/>
          <a:p>
            <a:pPr marL="0" marR="0" lvl="0" indent="0" algn="l" defTabSz="914400" rtl="0" eaLnBrk="0" fontAlgn="base" latinLnBrk="0" hangingPunct="0">
              <a:lnSpc>
                <a:spcPct val="100000"/>
              </a:lnSpc>
              <a:spcBef>
                <a:spcPct val="0"/>
              </a:spcBef>
              <a:spcAft>
                <a:spcPct val="0"/>
              </a:spcAft>
              <a:buClrTx/>
              <a:buSzTx/>
              <a:buFontTx/>
              <a:buNone/>
              <a:tabLst/>
            </a:pPr>
            <a:endParaRPr kumimoji="0" lang="en-US" altLang="en-US" sz="900" b="1" i="0" u="none" strike="noStrike" cap="none" normalizeH="0" baseline="0" dirty="0">
              <a:ln>
                <a:noFill/>
              </a:ln>
              <a:solidFill>
                <a:schemeClr val="tx1"/>
              </a:solidFill>
              <a:effectLst/>
              <a:latin typeface="Arial" panose="020B0604020202020204" pitchFamily="34" charset="0"/>
              <a:ea typeface="Times New Roman" panose="02020603050405020304" pitchFamily="18" charset="0"/>
            </a:endParaRPr>
          </a:p>
          <a:p>
            <a:pPr marL="0" marR="0" lvl="0" indent="0" algn="l" defTabSz="914400" rtl="0" eaLnBrk="0" fontAlgn="base" latinLnBrk="0" hangingPunct="0">
              <a:lnSpc>
                <a:spcPct val="100000"/>
              </a:lnSpc>
              <a:spcBef>
                <a:spcPct val="0"/>
              </a:spcBef>
              <a:spcAft>
                <a:spcPct val="0"/>
              </a:spcAft>
              <a:buClrTx/>
              <a:buSzTx/>
              <a:buFontTx/>
              <a:buNone/>
              <a:tabLst/>
            </a:pPr>
            <a:r>
              <a:rPr kumimoji="0" lang="en-US" altLang="en-US" sz="900" b="1" i="0" u="none" strike="noStrike" cap="none" normalizeH="0" baseline="0" dirty="0">
                <a:ln>
                  <a:noFill/>
                </a:ln>
                <a:solidFill>
                  <a:schemeClr val="tx1"/>
                </a:solidFill>
                <a:effectLst/>
                <a:latin typeface="Arial" panose="020B0604020202020204" pitchFamily="34" charset="0"/>
                <a:ea typeface="Times New Roman" panose="02020603050405020304" pitchFamily="18" charset="0"/>
              </a:rPr>
              <a:t>#4  Are the efficiency claims </a:t>
            </a:r>
            <a:r>
              <a:rPr kumimoji="0" lang="en-US" altLang="en-US" sz="900" b="1" i="1" u="none" strike="noStrike" cap="none" normalizeH="0" baseline="0" dirty="0">
                <a:ln>
                  <a:noFill/>
                </a:ln>
                <a:solidFill>
                  <a:schemeClr val="tx1"/>
                </a:solidFill>
                <a:effectLst/>
                <a:latin typeface="Arial" panose="020B0604020202020204" pitchFamily="34" charset="0"/>
                <a:ea typeface="Times New Roman" panose="02020603050405020304" pitchFamily="18" charset="0"/>
              </a:rPr>
              <a:t>valid</a:t>
            </a:r>
            <a:r>
              <a:rPr kumimoji="0" lang="en-US" altLang="en-US" sz="900" b="1" i="0" u="none" strike="noStrike" cap="none" normalizeH="0" baseline="0" dirty="0">
                <a:ln>
                  <a:noFill/>
                </a:ln>
                <a:solidFill>
                  <a:schemeClr val="tx1"/>
                </a:solidFill>
                <a:effectLst/>
                <a:latin typeface="Arial" panose="020B0604020202020204" pitchFamily="34" charset="0"/>
                <a:ea typeface="Times New Roman" panose="02020603050405020304" pitchFamily="18" charset="0"/>
              </a:rPr>
              <a:t>?  Is the agreement reasonably necessary to achieve the legitimate efficiency benefits? [Defendant Burden]  </a:t>
            </a:r>
            <a:r>
              <a:rPr lang="en-US" altLang="en-US" sz="900" b="1" dirty="0">
                <a:solidFill>
                  <a:srgbClr val="C00000"/>
                </a:solidFill>
                <a:latin typeface="Arial" panose="020B0604020202020204" pitchFamily="34" charset="0"/>
                <a:ea typeface="Times New Roman" panose="02020603050405020304" pitchFamily="18" charset="0"/>
              </a:rPr>
              <a:t>[</a:t>
            </a:r>
            <a:r>
              <a:rPr lang="en-US" altLang="en-US" sz="900" b="1" i="1" dirty="0">
                <a:solidFill>
                  <a:srgbClr val="C00000"/>
                </a:solidFill>
                <a:latin typeface="Arial" panose="020B0604020202020204" pitchFamily="34" charset="0"/>
                <a:ea typeface="Times New Roman" panose="02020603050405020304" pitchFamily="18" charset="0"/>
              </a:rPr>
              <a:t>ROR Step 2] </a:t>
            </a:r>
            <a:r>
              <a:rPr kumimoji="0" lang="en-US" altLang="en-US" sz="900" b="1" i="0" u="none" strike="noStrike" cap="none" normalizeH="0" baseline="0" dirty="0">
                <a:ln>
                  <a:noFill/>
                </a:ln>
                <a:solidFill>
                  <a:schemeClr val="tx1"/>
                </a:solidFill>
                <a:effectLst/>
                <a:latin typeface="Arial" panose="020B0604020202020204" pitchFamily="34" charset="0"/>
                <a:ea typeface="Times New Roman" panose="02020603050405020304" pitchFamily="18" charset="0"/>
              </a:rPr>
              <a:t>	</a:t>
            </a:r>
            <a:endParaRPr kumimoji="0" lang="en-US" altLang="en-US" sz="800" b="1" i="0" u="none" strike="noStrike" cap="none" normalizeH="0" baseline="0" dirty="0">
              <a:ln>
                <a:noFill/>
              </a:ln>
              <a:solidFill>
                <a:schemeClr val="tx1"/>
              </a:solidFill>
              <a:effectLst/>
              <a:latin typeface="Arial" panose="020B0604020202020204" pitchFamily="34" charset="0"/>
            </a:endParaRPr>
          </a:p>
          <a:p>
            <a:pPr marL="0" marR="0" lvl="0" indent="0" algn="l" defTabSz="914400" rtl="0" eaLnBrk="0" fontAlgn="base" latinLnBrk="0" hangingPunct="0">
              <a:lnSpc>
                <a:spcPct val="100000"/>
              </a:lnSpc>
              <a:spcBef>
                <a:spcPct val="0"/>
              </a:spcBef>
              <a:spcAft>
                <a:spcPct val="0"/>
              </a:spcAft>
              <a:buClrTx/>
              <a:buSzTx/>
              <a:buFontTx/>
              <a:buNone/>
              <a:tabLst/>
            </a:pPr>
            <a:endParaRPr kumimoji="0" lang="en-US" altLang="en-US" sz="1800" b="1" i="0" u="none" strike="noStrike" cap="none" normalizeH="0" baseline="0" dirty="0">
              <a:ln>
                <a:noFill/>
              </a:ln>
              <a:solidFill>
                <a:schemeClr val="tx1"/>
              </a:solidFill>
              <a:effectLst/>
              <a:latin typeface="Arial" panose="020B0604020202020204" pitchFamily="34" charset="0"/>
            </a:endParaRPr>
          </a:p>
        </p:txBody>
      </p:sp>
      <p:sp>
        <p:nvSpPr>
          <p:cNvPr id="25" name="Straight Connector 28">
            <a:extLst>
              <a:ext uri="{FF2B5EF4-FFF2-40B4-BE49-F238E27FC236}">
                <a16:creationId xmlns:a16="http://schemas.microsoft.com/office/drawing/2014/main" id="{4294145F-C6AF-494B-B97B-4971FFFDBE54}"/>
              </a:ext>
            </a:extLst>
          </p:cNvPr>
          <p:cNvSpPr>
            <a:spLocks noChangeShapeType="1"/>
          </p:cNvSpPr>
          <p:nvPr/>
        </p:nvSpPr>
        <p:spPr bwMode="auto">
          <a:xfrm>
            <a:off x="2846388" y="3638960"/>
            <a:ext cx="542925" cy="0"/>
          </a:xfrm>
          <a:prstGeom prst="line">
            <a:avLst/>
          </a:prstGeom>
          <a:noFill/>
          <a:ln w="9525">
            <a:solidFill>
              <a:srgbClr val="000000"/>
            </a:solidFill>
            <a:round/>
            <a:headEnd/>
            <a:tailEnd type="triangle" w="med" len="med"/>
          </a:ln>
          <a:extLst>
            <a:ext uri="{909E8E84-426E-40DD-AFC4-6F175D3DCCD1}">
              <a14:hiddenFill xmlns:a14="http://schemas.microsoft.com/office/drawing/2010/main">
                <a:noFill/>
              </a14:hiddenFill>
            </a:ext>
          </a:extLst>
        </p:spPr>
        <p:txBody>
          <a:bodyPr vert="horz" wrap="square" lIns="91440" tIns="45720" rIns="91440" bIns="45720" numCol="1" anchor="t" anchorCtr="0" compatLnSpc="1">
            <a:prstTxWarp prst="textNoShape">
              <a:avLst/>
            </a:prstTxWarp>
          </a:bodyPr>
          <a:lstStyle/>
          <a:p>
            <a:endParaRPr lang="en-US" b="1"/>
          </a:p>
        </p:txBody>
      </p:sp>
      <p:sp>
        <p:nvSpPr>
          <p:cNvPr id="26" name="Text Box 29">
            <a:extLst>
              <a:ext uri="{FF2B5EF4-FFF2-40B4-BE49-F238E27FC236}">
                <a16:creationId xmlns:a16="http://schemas.microsoft.com/office/drawing/2014/main" id="{CA956FCD-3C56-4FED-B969-BBD9AB568D41}"/>
              </a:ext>
            </a:extLst>
          </p:cNvPr>
          <p:cNvSpPr txBox="1">
            <a:spLocks noChangeArrowheads="1"/>
          </p:cNvSpPr>
          <p:nvPr/>
        </p:nvSpPr>
        <p:spPr bwMode="auto">
          <a:xfrm>
            <a:off x="8710612" y="6252395"/>
            <a:ext cx="995363" cy="400050"/>
          </a:xfrm>
          <a:prstGeom prst="rect">
            <a:avLst/>
          </a:prstGeom>
          <a:solidFill>
            <a:srgbClr val="FFFFFF"/>
          </a:solidFill>
          <a:ln w="9525">
            <a:solidFill>
              <a:srgbClr val="000000"/>
            </a:solidFill>
            <a:miter lim="800000"/>
            <a:headEnd/>
            <a:tailEnd/>
          </a:ln>
        </p:spPr>
        <p:txBody>
          <a:bodyPr vert="horz" wrap="square" lIns="91440" tIns="45720" rIns="91440" bIns="45720" numCol="1" anchor="t" anchorCtr="0" compatLnSpc="1">
            <a:prstTxWarp prst="textNoShape">
              <a:avLst/>
            </a:prstTxWarp>
          </a:bodyPr>
          <a:lstStyle/>
          <a:p>
            <a:pPr marL="0" marR="0" lvl="0" indent="0" algn="l" defTabSz="914400" rtl="0" eaLnBrk="0" fontAlgn="base" latinLnBrk="0" hangingPunct="0">
              <a:lnSpc>
                <a:spcPct val="100000"/>
              </a:lnSpc>
              <a:spcBef>
                <a:spcPct val="0"/>
              </a:spcBef>
              <a:spcAft>
                <a:spcPct val="0"/>
              </a:spcAft>
              <a:buClrTx/>
              <a:buSzTx/>
              <a:buFontTx/>
              <a:buNone/>
              <a:tabLst/>
            </a:pPr>
            <a:r>
              <a:rPr kumimoji="0" lang="en-US" altLang="en-US" sz="900" b="1" i="0" u="none" strike="noStrike" cap="none" normalizeH="0" baseline="0" dirty="0">
                <a:ln>
                  <a:noFill/>
                </a:ln>
                <a:solidFill>
                  <a:schemeClr val="tx1"/>
                </a:solidFill>
                <a:effectLst/>
                <a:latin typeface="Arial" panose="020B0604020202020204" pitchFamily="34" charset="0"/>
                <a:ea typeface="Times New Roman" panose="02020603050405020304" pitchFamily="18" charset="0"/>
              </a:rPr>
              <a:t>  Legal (ROR).</a:t>
            </a:r>
            <a:endParaRPr kumimoji="0" lang="en-US" altLang="en-US" sz="1800" b="1" i="0" u="none" strike="noStrike" cap="none" normalizeH="0" baseline="0" dirty="0">
              <a:ln>
                <a:noFill/>
              </a:ln>
              <a:solidFill>
                <a:schemeClr val="tx1"/>
              </a:solidFill>
              <a:effectLst/>
              <a:latin typeface="Arial" panose="020B0604020202020204" pitchFamily="34" charset="0"/>
            </a:endParaRPr>
          </a:p>
        </p:txBody>
      </p:sp>
      <p:sp>
        <p:nvSpPr>
          <p:cNvPr id="27" name="Text Box 30">
            <a:extLst>
              <a:ext uri="{FF2B5EF4-FFF2-40B4-BE49-F238E27FC236}">
                <a16:creationId xmlns:a16="http://schemas.microsoft.com/office/drawing/2014/main" id="{A93E84C9-88C1-499A-8275-78511A03E1C7}"/>
              </a:ext>
            </a:extLst>
          </p:cNvPr>
          <p:cNvSpPr txBox="1">
            <a:spLocks noChangeArrowheads="1"/>
          </p:cNvSpPr>
          <p:nvPr/>
        </p:nvSpPr>
        <p:spPr bwMode="auto">
          <a:xfrm>
            <a:off x="4994196" y="5501148"/>
            <a:ext cx="388938" cy="274638"/>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t" anchorCtr="0" compatLnSpc="1">
            <a:prstTxWarp prst="textNoShape">
              <a:avLst/>
            </a:prstTxWarp>
          </a:bodyPr>
          <a:lstStyle/>
          <a:p>
            <a:pPr marL="0" marR="0" lvl="0" indent="0" algn="l" defTabSz="914400" rtl="0" eaLnBrk="0" fontAlgn="base" latinLnBrk="0" hangingPunct="0">
              <a:lnSpc>
                <a:spcPct val="100000"/>
              </a:lnSpc>
              <a:spcBef>
                <a:spcPct val="0"/>
              </a:spcBef>
              <a:spcAft>
                <a:spcPct val="0"/>
              </a:spcAft>
              <a:buClrTx/>
              <a:buSzTx/>
              <a:buFontTx/>
              <a:buNone/>
              <a:tabLst/>
            </a:pPr>
            <a:r>
              <a:rPr kumimoji="0" lang="en-US" altLang="en-US" sz="1200" b="1" i="1" u="none" strike="noStrike" cap="none" normalizeH="0" baseline="0" dirty="0">
                <a:ln>
                  <a:noFill/>
                </a:ln>
                <a:solidFill>
                  <a:schemeClr val="tx1"/>
                </a:solidFill>
                <a:effectLst/>
                <a:latin typeface="Arial" panose="020B0604020202020204" pitchFamily="34" charset="0"/>
                <a:ea typeface="Times New Roman" panose="02020603050405020304" pitchFamily="18" charset="0"/>
              </a:rPr>
              <a:t> No</a:t>
            </a:r>
            <a:endParaRPr kumimoji="0" lang="en-US" altLang="en-US" sz="1800" b="1" i="0" u="none" strike="noStrike" cap="none" normalizeH="0" baseline="0" dirty="0">
              <a:ln>
                <a:noFill/>
              </a:ln>
              <a:solidFill>
                <a:schemeClr val="tx1"/>
              </a:solidFill>
              <a:effectLst/>
              <a:latin typeface="Arial" panose="020B0604020202020204" pitchFamily="34" charset="0"/>
            </a:endParaRPr>
          </a:p>
        </p:txBody>
      </p:sp>
      <p:sp>
        <p:nvSpPr>
          <p:cNvPr id="29" name="Text Box 42">
            <a:extLst>
              <a:ext uri="{FF2B5EF4-FFF2-40B4-BE49-F238E27FC236}">
                <a16:creationId xmlns:a16="http://schemas.microsoft.com/office/drawing/2014/main" id="{1DF4CEFB-801D-4F33-8EA3-4D67E6AF2B7B}"/>
              </a:ext>
            </a:extLst>
          </p:cNvPr>
          <p:cNvSpPr txBox="1">
            <a:spLocks noChangeArrowheads="1"/>
          </p:cNvSpPr>
          <p:nvPr/>
        </p:nvSpPr>
        <p:spPr bwMode="auto">
          <a:xfrm>
            <a:off x="833757" y="5808278"/>
            <a:ext cx="388938" cy="274637"/>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t" anchorCtr="0" compatLnSpc="1">
            <a:prstTxWarp prst="textNoShape">
              <a:avLst/>
            </a:prstTxWarp>
          </a:bodyPr>
          <a:lstStyle/>
          <a:p>
            <a:pPr marL="0" marR="0" lvl="0" indent="0" algn="l" defTabSz="914400" rtl="0" eaLnBrk="0" fontAlgn="base" latinLnBrk="0" hangingPunct="0">
              <a:lnSpc>
                <a:spcPct val="100000"/>
              </a:lnSpc>
              <a:spcBef>
                <a:spcPct val="0"/>
              </a:spcBef>
              <a:spcAft>
                <a:spcPct val="0"/>
              </a:spcAft>
              <a:buClrTx/>
              <a:buSzTx/>
              <a:buFontTx/>
              <a:buNone/>
              <a:tabLst/>
            </a:pPr>
            <a:r>
              <a:rPr kumimoji="0" lang="en-US" altLang="en-US" sz="1200" b="1" i="1" u="none" strike="noStrike" cap="none" normalizeH="0" baseline="0" dirty="0">
                <a:ln>
                  <a:noFill/>
                </a:ln>
                <a:solidFill>
                  <a:schemeClr val="tx1"/>
                </a:solidFill>
                <a:effectLst/>
                <a:latin typeface="Arial" panose="020B0604020202020204" pitchFamily="34" charset="0"/>
                <a:ea typeface="Times New Roman" panose="02020603050405020304" pitchFamily="18" charset="0"/>
              </a:rPr>
              <a:t>No</a:t>
            </a:r>
            <a:endParaRPr kumimoji="0" lang="en-US" altLang="en-US" sz="1800" b="1" i="0" u="none" strike="noStrike" cap="none" normalizeH="0" baseline="0" dirty="0">
              <a:ln>
                <a:noFill/>
              </a:ln>
              <a:solidFill>
                <a:schemeClr val="tx1"/>
              </a:solidFill>
              <a:effectLst/>
              <a:latin typeface="Arial" panose="020B0604020202020204" pitchFamily="34" charset="0"/>
            </a:endParaRPr>
          </a:p>
        </p:txBody>
      </p:sp>
      <p:sp>
        <p:nvSpPr>
          <p:cNvPr id="35" name="Text Box 1">
            <a:extLst>
              <a:ext uri="{FF2B5EF4-FFF2-40B4-BE49-F238E27FC236}">
                <a16:creationId xmlns:a16="http://schemas.microsoft.com/office/drawing/2014/main" id="{46B58A07-90D2-4BD3-BEBB-EBCCFD895479}"/>
              </a:ext>
            </a:extLst>
          </p:cNvPr>
          <p:cNvSpPr txBox="1">
            <a:spLocks noChangeArrowheads="1"/>
          </p:cNvSpPr>
          <p:nvPr/>
        </p:nvSpPr>
        <p:spPr bwMode="auto">
          <a:xfrm>
            <a:off x="10653797" y="5108500"/>
            <a:ext cx="520700" cy="32385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t" anchorCtr="0" compatLnSpc="1">
            <a:prstTxWarp prst="textNoShape">
              <a:avLst/>
            </a:prstTxWarp>
          </a:bodyPr>
          <a:lstStyle/>
          <a:p>
            <a:pPr marL="0" marR="0" lvl="0" indent="0" algn="l" defTabSz="914400" rtl="0" eaLnBrk="0" fontAlgn="base" latinLnBrk="0" hangingPunct="0">
              <a:lnSpc>
                <a:spcPct val="100000"/>
              </a:lnSpc>
              <a:spcBef>
                <a:spcPct val="0"/>
              </a:spcBef>
              <a:spcAft>
                <a:spcPct val="0"/>
              </a:spcAft>
              <a:buClrTx/>
              <a:buSzTx/>
              <a:buFontTx/>
              <a:buNone/>
              <a:tabLst/>
            </a:pPr>
            <a:r>
              <a:rPr kumimoji="0" lang="en-US" altLang="en-US" sz="1200" b="1" i="1" u="none" strike="noStrike" cap="none" normalizeH="0" baseline="0" dirty="0">
                <a:ln>
                  <a:noFill/>
                </a:ln>
                <a:solidFill>
                  <a:schemeClr val="tx1"/>
                </a:solidFill>
                <a:effectLst/>
                <a:latin typeface="Arial" panose="020B0604020202020204" pitchFamily="34" charset="0"/>
                <a:ea typeface="Times New Roman" panose="02020603050405020304" pitchFamily="18" charset="0"/>
              </a:rPr>
              <a:t>Yes</a:t>
            </a:r>
            <a:endParaRPr kumimoji="0" lang="en-US" altLang="en-US" sz="1800" b="1" i="0" u="none" strike="noStrike" cap="none" normalizeH="0" baseline="0" dirty="0">
              <a:ln>
                <a:noFill/>
              </a:ln>
              <a:solidFill>
                <a:schemeClr val="tx1"/>
              </a:solidFill>
              <a:effectLst/>
              <a:latin typeface="Arial" panose="020B0604020202020204" pitchFamily="34" charset="0"/>
            </a:endParaRPr>
          </a:p>
        </p:txBody>
      </p:sp>
      <p:sp>
        <p:nvSpPr>
          <p:cNvPr id="37" name="Rectangle 39">
            <a:extLst>
              <a:ext uri="{FF2B5EF4-FFF2-40B4-BE49-F238E27FC236}">
                <a16:creationId xmlns:a16="http://schemas.microsoft.com/office/drawing/2014/main" id="{A3914583-F6B2-4E64-AB27-F1CFF9FFEE81}"/>
              </a:ext>
            </a:extLst>
          </p:cNvPr>
          <p:cNvSpPr>
            <a:spLocks noChangeArrowheads="1"/>
          </p:cNvSpPr>
          <p:nvPr/>
        </p:nvSpPr>
        <p:spPr bwMode="auto">
          <a:xfrm>
            <a:off x="0" y="-66020"/>
            <a:ext cx="184731" cy="104644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none" lIns="91440" tIns="45720" rIns="91440" bIns="45720" numCol="1" anchor="ctr" anchorCtr="0" compatLnSpc="1">
            <a:prstTxWarp prst="textNoShape">
              <a:avLst/>
            </a:prstTxWarp>
            <a:spAutoFit/>
          </a:bodyPr>
          <a:lstStyle/>
          <a:p>
            <a:pPr marL="0" marR="0" lvl="0" indent="0" algn="l" defTabSz="914400" rtl="0" eaLnBrk="0" fontAlgn="base" latinLnBrk="0" hangingPunct="0">
              <a:lnSpc>
                <a:spcPct val="100000"/>
              </a:lnSpc>
              <a:spcBef>
                <a:spcPct val="0"/>
              </a:spcBef>
              <a:spcAft>
                <a:spcPct val="0"/>
              </a:spcAft>
              <a:buClrTx/>
              <a:buSzTx/>
              <a:buFontTx/>
              <a:buNone/>
              <a:tabLst/>
            </a:pPr>
            <a:endParaRPr kumimoji="0" lang="en-US" altLang="en-US" sz="800" b="1" i="0" u="none" strike="noStrike" cap="none" normalizeH="0" baseline="0">
              <a:ln>
                <a:noFill/>
              </a:ln>
              <a:solidFill>
                <a:schemeClr val="tx1"/>
              </a:solidFill>
              <a:effectLst/>
              <a:latin typeface="Arial" panose="020B0604020202020204" pitchFamily="34" charset="0"/>
            </a:endParaRPr>
          </a:p>
          <a:p>
            <a:pPr marL="0" marR="0" lvl="0" indent="0" algn="l" defTabSz="914400" rtl="0" eaLnBrk="0" fontAlgn="base" latinLnBrk="0" hangingPunct="0">
              <a:lnSpc>
                <a:spcPct val="100000"/>
              </a:lnSpc>
              <a:spcBef>
                <a:spcPct val="0"/>
              </a:spcBef>
              <a:spcAft>
                <a:spcPct val="0"/>
              </a:spcAft>
              <a:buClrTx/>
              <a:buSzTx/>
              <a:buFontTx/>
              <a:buNone/>
              <a:tabLst/>
            </a:pPr>
            <a:br>
              <a:rPr kumimoji="0" lang="en-US" altLang="en-US" sz="1800" b="1" i="0" u="none" strike="noStrike" cap="none" normalizeH="0" baseline="0">
                <a:ln>
                  <a:noFill/>
                </a:ln>
                <a:solidFill>
                  <a:schemeClr val="tx1"/>
                </a:solidFill>
                <a:effectLst/>
                <a:latin typeface="Arial" panose="020B0604020202020204" pitchFamily="34" charset="0"/>
              </a:rPr>
            </a:br>
            <a:endParaRPr kumimoji="0" lang="en-US" altLang="en-US" sz="1800" b="1" i="0" u="none" strike="noStrike" cap="none" normalizeH="0" baseline="0">
              <a:ln>
                <a:noFill/>
              </a:ln>
              <a:solidFill>
                <a:schemeClr val="tx1"/>
              </a:solidFill>
              <a:effectLst/>
              <a:latin typeface="Arial" panose="020B0604020202020204" pitchFamily="34" charset="0"/>
            </a:endParaRPr>
          </a:p>
          <a:p>
            <a:pPr marL="0" marR="0" lvl="0" indent="0" algn="l" defTabSz="914400" rtl="0" eaLnBrk="0" fontAlgn="base" latinLnBrk="0" hangingPunct="0">
              <a:lnSpc>
                <a:spcPct val="100000"/>
              </a:lnSpc>
              <a:spcBef>
                <a:spcPct val="0"/>
              </a:spcBef>
              <a:spcAft>
                <a:spcPct val="0"/>
              </a:spcAft>
              <a:buClrTx/>
              <a:buSzTx/>
              <a:buFontTx/>
              <a:buNone/>
              <a:tabLst/>
            </a:pPr>
            <a:endParaRPr kumimoji="0" lang="en-US" altLang="en-US" sz="1800" b="1" i="0" u="none" strike="noStrike" cap="none" normalizeH="0" baseline="0">
              <a:ln>
                <a:noFill/>
              </a:ln>
              <a:solidFill>
                <a:schemeClr val="tx1"/>
              </a:solidFill>
              <a:effectLst/>
              <a:latin typeface="Arial" panose="020B0604020202020204" pitchFamily="34" charset="0"/>
            </a:endParaRPr>
          </a:p>
        </p:txBody>
      </p:sp>
      <p:sp>
        <p:nvSpPr>
          <p:cNvPr id="39" name="Rectangle 41">
            <a:extLst>
              <a:ext uri="{FF2B5EF4-FFF2-40B4-BE49-F238E27FC236}">
                <a16:creationId xmlns:a16="http://schemas.microsoft.com/office/drawing/2014/main" id="{97C06956-1559-44A8-84B7-BBBC254F6EBB}"/>
              </a:ext>
            </a:extLst>
          </p:cNvPr>
          <p:cNvSpPr>
            <a:spLocks noChangeArrowheads="1"/>
          </p:cNvSpPr>
          <p:nvPr/>
        </p:nvSpPr>
        <p:spPr bwMode="auto">
          <a:xfrm>
            <a:off x="0" y="72480"/>
            <a:ext cx="2441694" cy="769441"/>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none" lIns="91440" tIns="45720" rIns="91440" bIns="45720" numCol="1" anchor="ctr" anchorCtr="0" compatLnSpc="1">
            <a:prstTxWarp prst="textNoShape">
              <a:avLst/>
            </a:prstTxWarp>
            <a:spAutoFit/>
          </a:bodyPr>
          <a:lstStyle>
            <a:lvl1pPr indent="457200" eaLnBrk="0" fontAlgn="base" hangingPunct="0">
              <a:spcBef>
                <a:spcPct val="0"/>
              </a:spcBef>
              <a:spcAft>
                <a:spcPct val="0"/>
              </a:spcAft>
              <a:defRPr>
                <a:solidFill>
                  <a:schemeClr val="tx1"/>
                </a:solidFill>
                <a:latin typeface="Arial" panose="020B0604020202020204" pitchFamily="34" charset="0"/>
              </a:defRPr>
            </a:lvl1pPr>
            <a:lvl2pPr eaLnBrk="0" fontAlgn="base" hangingPunct="0">
              <a:spcBef>
                <a:spcPct val="0"/>
              </a:spcBef>
              <a:spcAft>
                <a:spcPct val="0"/>
              </a:spcAft>
              <a:defRPr>
                <a:solidFill>
                  <a:schemeClr val="tx1"/>
                </a:solidFill>
                <a:latin typeface="Arial" panose="020B0604020202020204" pitchFamily="34" charset="0"/>
              </a:defRPr>
            </a:lvl2pPr>
            <a:lvl3pPr eaLnBrk="0" fontAlgn="base" hangingPunct="0">
              <a:spcBef>
                <a:spcPct val="0"/>
              </a:spcBef>
              <a:spcAft>
                <a:spcPct val="0"/>
              </a:spcAft>
              <a:defRPr>
                <a:solidFill>
                  <a:schemeClr val="tx1"/>
                </a:solidFill>
                <a:latin typeface="Arial" panose="020B0604020202020204" pitchFamily="34" charset="0"/>
              </a:defRPr>
            </a:lvl3pPr>
            <a:lvl4pPr eaLnBrk="0" fontAlgn="base" hangingPunct="0">
              <a:spcBef>
                <a:spcPct val="0"/>
              </a:spcBef>
              <a:spcAft>
                <a:spcPct val="0"/>
              </a:spcAft>
              <a:defRPr>
                <a:solidFill>
                  <a:schemeClr val="tx1"/>
                </a:solidFill>
                <a:latin typeface="Arial" panose="020B0604020202020204" pitchFamily="34" charset="0"/>
              </a:defRPr>
            </a:lvl4pPr>
            <a:lvl5pPr eaLnBrk="0" fontAlgn="base" hangingPunct="0">
              <a:spcBef>
                <a:spcPct val="0"/>
              </a:spcBef>
              <a:spcAft>
                <a:spcPct val="0"/>
              </a:spcAft>
              <a:defRPr>
                <a:solidFill>
                  <a:schemeClr val="tx1"/>
                </a:solidFill>
                <a:latin typeface="Arial" panose="020B0604020202020204" pitchFamily="34" charset="0"/>
              </a:defRPr>
            </a:lvl5pPr>
            <a:lvl6pPr eaLnBrk="0" fontAlgn="base" hangingPunct="0">
              <a:spcBef>
                <a:spcPct val="0"/>
              </a:spcBef>
              <a:spcAft>
                <a:spcPct val="0"/>
              </a:spcAft>
              <a:defRPr>
                <a:solidFill>
                  <a:schemeClr val="tx1"/>
                </a:solidFill>
                <a:latin typeface="Arial" panose="020B0604020202020204" pitchFamily="34" charset="0"/>
              </a:defRPr>
            </a:lvl6pPr>
            <a:lvl7pPr eaLnBrk="0" fontAlgn="base" hangingPunct="0">
              <a:spcBef>
                <a:spcPct val="0"/>
              </a:spcBef>
              <a:spcAft>
                <a:spcPct val="0"/>
              </a:spcAft>
              <a:defRPr>
                <a:solidFill>
                  <a:schemeClr val="tx1"/>
                </a:solidFill>
                <a:latin typeface="Arial" panose="020B0604020202020204" pitchFamily="34" charset="0"/>
              </a:defRPr>
            </a:lvl7pPr>
            <a:lvl8pPr eaLnBrk="0" fontAlgn="base" hangingPunct="0">
              <a:spcBef>
                <a:spcPct val="0"/>
              </a:spcBef>
              <a:spcAft>
                <a:spcPct val="0"/>
              </a:spcAft>
              <a:defRPr>
                <a:solidFill>
                  <a:schemeClr val="tx1"/>
                </a:solidFill>
                <a:latin typeface="Arial" panose="020B0604020202020204" pitchFamily="34" charset="0"/>
              </a:defRPr>
            </a:lvl8pPr>
            <a:lvl9pPr eaLnBrk="0" fontAlgn="base" hangingPunct="0">
              <a:spcBef>
                <a:spcPct val="0"/>
              </a:spcBef>
              <a:spcAft>
                <a:spcPct val="0"/>
              </a:spcAft>
              <a:defRPr>
                <a:solidFill>
                  <a:schemeClr val="tx1"/>
                </a:solidFill>
                <a:latin typeface="Arial" panose="020B0604020202020204" pitchFamily="34" charset="0"/>
              </a:defRPr>
            </a:lvl9pPr>
          </a:lstStyle>
          <a:p>
            <a:pPr marL="0" marR="0" lvl="0" indent="457200" algn="l" defTabSz="914400" rtl="0" eaLnBrk="0" fontAlgn="base" latinLnBrk="0" hangingPunct="0">
              <a:lnSpc>
                <a:spcPct val="100000"/>
              </a:lnSpc>
              <a:spcBef>
                <a:spcPct val="0"/>
              </a:spcBef>
              <a:spcAft>
                <a:spcPct val="0"/>
              </a:spcAft>
              <a:buClrTx/>
              <a:buSzTx/>
              <a:buFontTx/>
              <a:buNone/>
              <a:tabLst/>
            </a:pPr>
            <a:endParaRPr kumimoji="0" lang="en-US" altLang="en-US" sz="800" b="1" i="0" u="none" strike="noStrike" cap="none" normalizeH="0" baseline="0" dirty="0">
              <a:ln>
                <a:noFill/>
              </a:ln>
              <a:solidFill>
                <a:schemeClr val="tx1"/>
              </a:solidFill>
              <a:effectLst/>
              <a:latin typeface="Arial" panose="020B0604020202020204" pitchFamily="34" charset="0"/>
              <a:cs typeface="Arial" panose="020B0604020202020204" pitchFamily="34" charset="0"/>
            </a:endParaRPr>
          </a:p>
          <a:p>
            <a:pPr marL="0" marR="0" lvl="0" indent="457200" algn="l" defTabSz="914400" rtl="0" eaLnBrk="0" fontAlgn="base" latinLnBrk="0" hangingPunct="0">
              <a:lnSpc>
                <a:spcPct val="100000"/>
              </a:lnSpc>
              <a:spcBef>
                <a:spcPct val="0"/>
              </a:spcBef>
              <a:spcAft>
                <a:spcPct val="0"/>
              </a:spcAft>
              <a:buClrTx/>
              <a:buSzTx/>
              <a:buFontTx/>
              <a:buNone/>
              <a:tabLst/>
            </a:pPr>
            <a:r>
              <a:rPr kumimoji="0" lang="en-US" altLang="en-US" sz="1800" b="1" i="0" u="none" strike="noStrike" cap="none" normalizeH="0" baseline="0" dirty="0">
                <a:ln>
                  <a:noFill/>
                </a:ln>
                <a:solidFill>
                  <a:schemeClr val="tx1"/>
                </a:solidFill>
                <a:effectLst/>
                <a:latin typeface="Arial" panose="020B0604020202020204" pitchFamily="34" charset="0"/>
                <a:cs typeface="Arial" panose="020B0604020202020204" pitchFamily="34" charset="0"/>
              </a:rPr>
              <a:t>                            </a:t>
            </a:r>
            <a:endParaRPr kumimoji="0" lang="en-US" altLang="en-US" sz="1800" b="1" i="0" u="none" strike="noStrike" cap="none" normalizeH="0" baseline="0" dirty="0">
              <a:ln>
                <a:noFill/>
              </a:ln>
              <a:solidFill>
                <a:schemeClr val="tx1"/>
              </a:solidFill>
              <a:effectLst/>
            </a:endParaRPr>
          </a:p>
          <a:p>
            <a:pPr marL="0" marR="0" lvl="0" indent="457200" algn="l" defTabSz="914400" rtl="0" eaLnBrk="0" fontAlgn="base" latinLnBrk="0" hangingPunct="0">
              <a:lnSpc>
                <a:spcPct val="100000"/>
              </a:lnSpc>
              <a:spcBef>
                <a:spcPct val="0"/>
              </a:spcBef>
              <a:spcAft>
                <a:spcPct val="0"/>
              </a:spcAft>
              <a:buClrTx/>
              <a:buSzTx/>
              <a:buFontTx/>
              <a:buNone/>
              <a:tabLst/>
            </a:pPr>
            <a:endParaRPr kumimoji="0" lang="en-US" altLang="en-US" sz="1800" b="1" i="0" u="none" strike="noStrike" cap="none" normalizeH="0" baseline="0" dirty="0">
              <a:ln>
                <a:noFill/>
              </a:ln>
              <a:solidFill>
                <a:schemeClr val="tx1"/>
              </a:solidFill>
              <a:effectLst/>
              <a:latin typeface="Arial" panose="020B0604020202020204" pitchFamily="34" charset="0"/>
            </a:endParaRPr>
          </a:p>
        </p:txBody>
      </p:sp>
      <p:sp>
        <p:nvSpPr>
          <p:cNvPr id="40" name="Rectangle 45">
            <a:extLst>
              <a:ext uri="{FF2B5EF4-FFF2-40B4-BE49-F238E27FC236}">
                <a16:creationId xmlns:a16="http://schemas.microsoft.com/office/drawing/2014/main" id="{7DE7F133-756A-4016-993D-001EE51C5AC7}"/>
              </a:ext>
            </a:extLst>
          </p:cNvPr>
          <p:cNvSpPr>
            <a:spLocks noChangeArrowheads="1"/>
          </p:cNvSpPr>
          <p:nvPr/>
        </p:nvSpPr>
        <p:spPr bwMode="auto">
          <a:xfrm>
            <a:off x="4001678" y="947062"/>
            <a:ext cx="184731" cy="104644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none" lIns="91440" tIns="45720" rIns="91440" bIns="45720" numCol="1" anchor="ctr" anchorCtr="0" compatLnSpc="1">
            <a:prstTxWarp prst="textNoShape">
              <a:avLst/>
            </a:prstTxWarp>
            <a:spAutoFit/>
          </a:bodyPr>
          <a:lstStyle/>
          <a:p>
            <a:pPr marL="0" marR="0" lvl="0" indent="0" algn="l" defTabSz="914400" rtl="0" eaLnBrk="0" fontAlgn="base" latinLnBrk="0" hangingPunct="0">
              <a:lnSpc>
                <a:spcPct val="100000"/>
              </a:lnSpc>
              <a:spcBef>
                <a:spcPct val="0"/>
              </a:spcBef>
              <a:spcAft>
                <a:spcPct val="0"/>
              </a:spcAft>
              <a:buClrTx/>
              <a:buSzTx/>
              <a:buFontTx/>
              <a:buNone/>
              <a:tabLst/>
            </a:pPr>
            <a:endParaRPr kumimoji="0" lang="en-US" altLang="en-US" sz="800" b="1" i="0" u="none" strike="noStrike" cap="none" normalizeH="0" baseline="0">
              <a:ln>
                <a:noFill/>
              </a:ln>
              <a:solidFill>
                <a:schemeClr val="tx1"/>
              </a:solidFill>
              <a:effectLst/>
              <a:latin typeface="Arial" panose="020B0604020202020204" pitchFamily="34" charset="0"/>
            </a:endParaRPr>
          </a:p>
          <a:p>
            <a:pPr marL="0" marR="0" lvl="0" indent="0" algn="l" defTabSz="914400" rtl="0" eaLnBrk="0" fontAlgn="base" latinLnBrk="0" hangingPunct="0">
              <a:lnSpc>
                <a:spcPct val="100000"/>
              </a:lnSpc>
              <a:spcBef>
                <a:spcPct val="0"/>
              </a:spcBef>
              <a:spcAft>
                <a:spcPct val="0"/>
              </a:spcAft>
              <a:buClrTx/>
              <a:buSzTx/>
              <a:buFontTx/>
              <a:buNone/>
              <a:tabLst/>
            </a:pPr>
            <a:br>
              <a:rPr kumimoji="0" lang="en-US" altLang="en-US" sz="1800" b="1" i="0" u="none" strike="noStrike" cap="none" normalizeH="0" baseline="0">
                <a:ln>
                  <a:noFill/>
                </a:ln>
                <a:solidFill>
                  <a:schemeClr val="tx1"/>
                </a:solidFill>
                <a:effectLst/>
                <a:latin typeface="Arial" panose="020B0604020202020204" pitchFamily="34" charset="0"/>
              </a:rPr>
            </a:br>
            <a:endParaRPr kumimoji="0" lang="en-US" altLang="en-US" sz="1800" b="1" i="0" u="none" strike="noStrike" cap="none" normalizeH="0" baseline="0">
              <a:ln>
                <a:noFill/>
              </a:ln>
              <a:solidFill>
                <a:schemeClr val="tx1"/>
              </a:solidFill>
              <a:effectLst/>
              <a:latin typeface="Arial" panose="020B0604020202020204" pitchFamily="34" charset="0"/>
            </a:endParaRPr>
          </a:p>
          <a:p>
            <a:pPr marL="0" marR="0" lvl="0" indent="0" algn="l" defTabSz="914400" rtl="0" eaLnBrk="0" fontAlgn="base" latinLnBrk="0" hangingPunct="0">
              <a:lnSpc>
                <a:spcPct val="100000"/>
              </a:lnSpc>
              <a:spcBef>
                <a:spcPct val="0"/>
              </a:spcBef>
              <a:spcAft>
                <a:spcPct val="0"/>
              </a:spcAft>
              <a:buClrTx/>
              <a:buSzTx/>
              <a:buFontTx/>
              <a:buNone/>
              <a:tabLst/>
            </a:pPr>
            <a:endParaRPr kumimoji="0" lang="en-US" altLang="en-US" sz="1800" b="1" i="0" u="none" strike="noStrike" cap="none" normalizeH="0" baseline="0">
              <a:ln>
                <a:noFill/>
              </a:ln>
              <a:solidFill>
                <a:schemeClr val="tx1"/>
              </a:solidFill>
              <a:effectLst/>
              <a:latin typeface="Arial" panose="020B0604020202020204" pitchFamily="34" charset="0"/>
            </a:endParaRPr>
          </a:p>
        </p:txBody>
      </p:sp>
      <p:sp>
        <p:nvSpPr>
          <p:cNvPr id="44" name="Rectangle 50">
            <a:extLst>
              <a:ext uri="{FF2B5EF4-FFF2-40B4-BE49-F238E27FC236}">
                <a16:creationId xmlns:a16="http://schemas.microsoft.com/office/drawing/2014/main" id="{E51579D5-600D-4B4C-9FFA-676AC761A60E}"/>
              </a:ext>
            </a:extLst>
          </p:cNvPr>
          <p:cNvSpPr>
            <a:spLocks noChangeArrowheads="1"/>
          </p:cNvSpPr>
          <p:nvPr/>
        </p:nvSpPr>
        <p:spPr bwMode="auto">
          <a:xfrm>
            <a:off x="0" y="848380"/>
            <a:ext cx="184731" cy="104644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none" lIns="91440" tIns="45720" rIns="91440" bIns="45720" numCol="1" anchor="ctr" anchorCtr="0" compatLnSpc="1">
            <a:prstTxWarp prst="textNoShape">
              <a:avLst/>
            </a:prstTxWarp>
            <a:spAutoFit/>
          </a:bodyPr>
          <a:lstStyle/>
          <a:p>
            <a:pPr marL="0" marR="0" lvl="0" indent="0" algn="l" defTabSz="914400" rtl="0" eaLnBrk="0" fontAlgn="base" latinLnBrk="0" hangingPunct="0">
              <a:lnSpc>
                <a:spcPct val="100000"/>
              </a:lnSpc>
              <a:spcBef>
                <a:spcPct val="0"/>
              </a:spcBef>
              <a:spcAft>
                <a:spcPct val="0"/>
              </a:spcAft>
              <a:buClrTx/>
              <a:buSzTx/>
              <a:buFontTx/>
              <a:buNone/>
              <a:tabLst/>
            </a:pPr>
            <a:endParaRPr kumimoji="0" lang="en-US" altLang="en-US" sz="800" b="1" i="0" u="none" strike="noStrike" cap="none" normalizeH="0" baseline="0">
              <a:ln>
                <a:noFill/>
              </a:ln>
              <a:solidFill>
                <a:schemeClr val="tx1"/>
              </a:solidFill>
              <a:effectLst/>
              <a:latin typeface="Arial" panose="020B0604020202020204" pitchFamily="34" charset="0"/>
            </a:endParaRPr>
          </a:p>
          <a:p>
            <a:pPr marL="0" marR="0" lvl="0" indent="0" algn="l" defTabSz="914400" rtl="0" eaLnBrk="0" fontAlgn="base" latinLnBrk="0" hangingPunct="0">
              <a:lnSpc>
                <a:spcPct val="100000"/>
              </a:lnSpc>
              <a:spcBef>
                <a:spcPct val="0"/>
              </a:spcBef>
              <a:spcAft>
                <a:spcPct val="0"/>
              </a:spcAft>
              <a:buClrTx/>
              <a:buSzTx/>
              <a:buFontTx/>
              <a:buNone/>
              <a:tabLst/>
            </a:pPr>
            <a:br>
              <a:rPr kumimoji="0" lang="en-US" altLang="en-US" sz="1800" b="1" i="0" u="none" strike="noStrike" cap="none" normalizeH="0" baseline="0">
                <a:ln>
                  <a:noFill/>
                </a:ln>
                <a:solidFill>
                  <a:schemeClr val="tx1"/>
                </a:solidFill>
                <a:effectLst/>
                <a:latin typeface="Arial" panose="020B0604020202020204" pitchFamily="34" charset="0"/>
              </a:rPr>
            </a:br>
            <a:endParaRPr kumimoji="0" lang="en-US" altLang="en-US" sz="1800" b="1" i="0" u="none" strike="noStrike" cap="none" normalizeH="0" baseline="0">
              <a:ln>
                <a:noFill/>
              </a:ln>
              <a:solidFill>
                <a:schemeClr val="tx1"/>
              </a:solidFill>
              <a:effectLst/>
              <a:latin typeface="Arial" panose="020B0604020202020204" pitchFamily="34" charset="0"/>
            </a:endParaRPr>
          </a:p>
          <a:p>
            <a:pPr marL="0" marR="0" lvl="0" indent="0" algn="l" defTabSz="914400" rtl="0" eaLnBrk="0" fontAlgn="base" latinLnBrk="0" hangingPunct="0">
              <a:lnSpc>
                <a:spcPct val="100000"/>
              </a:lnSpc>
              <a:spcBef>
                <a:spcPct val="0"/>
              </a:spcBef>
              <a:spcAft>
                <a:spcPct val="0"/>
              </a:spcAft>
              <a:buClrTx/>
              <a:buSzTx/>
              <a:buFontTx/>
              <a:buNone/>
              <a:tabLst/>
            </a:pPr>
            <a:endParaRPr kumimoji="0" lang="en-US" altLang="en-US" sz="1800" b="1" i="0" u="none" strike="noStrike" cap="none" normalizeH="0" baseline="0">
              <a:ln>
                <a:noFill/>
              </a:ln>
              <a:solidFill>
                <a:schemeClr val="tx1"/>
              </a:solidFill>
              <a:effectLst/>
              <a:latin typeface="Arial" panose="020B0604020202020204" pitchFamily="34" charset="0"/>
            </a:endParaRPr>
          </a:p>
        </p:txBody>
      </p:sp>
      <p:sp>
        <p:nvSpPr>
          <p:cNvPr id="60" name="Straight Connector 43">
            <a:extLst>
              <a:ext uri="{FF2B5EF4-FFF2-40B4-BE49-F238E27FC236}">
                <a16:creationId xmlns:a16="http://schemas.microsoft.com/office/drawing/2014/main" id="{F5FE8E3C-8231-4A01-9197-CCC4E948A8B2}"/>
              </a:ext>
            </a:extLst>
          </p:cNvPr>
          <p:cNvSpPr>
            <a:spLocks noChangeShapeType="1"/>
          </p:cNvSpPr>
          <p:nvPr/>
        </p:nvSpPr>
        <p:spPr bwMode="auto">
          <a:xfrm>
            <a:off x="3251200" y="5331377"/>
            <a:ext cx="542925" cy="0"/>
          </a:xfrm>
          <a:prstGeom prst="line">
            <a:avLst/>
          </a:prstGeom>
          <a:noFill/>
          <a:ln w="9525">
            <a:solidFill>
              <a:srgbClr val="000000"/>
            </a:solidFill>
            <a:round/>
            <a:headEnd/>
            <a:tailEnd type="triangle" w="med" len="med"/>
          </a:ln>
          <a:extLst>
            <a:ext uri="{909E8E84-426E-40DD-AFC4-6F175D3DCCD1}">
              <a14:hiddenFill xmlns:a14="http://schemas.microsoft.com/office/drawing/2010/main">
                <a:noFill/>
              </a14:hiddenFill>
            </a:ext>
          </a:extLst>
        </p:spPr>
        <p:txBody>
          <a:bodyPr vert="horz" wrap="square" lIns="91440" tIns="45720" rIns="91440" bIns="45720" numCol="1" anchor="t" anchorCtr="0" compatLnSpc="1">
            <a:prstTxWarp prst="textNoShape">
              <a:avLst/>
            </a:prstTxWarp>
          </a:bodyPr>
          <a:lstStyle/>
          <a:p>
            <a:endParaRPr lang="en-US" b="1"/>
          </a:p>
        </p:txBody>
      </p:sp>
      <p:sp>
        <p:nvSpPr>
          <p:cNvPr id="61" name="Straight Connector 41">
            <a:extLst>
              <a:ext uri="{FF2B5EF4-FFF2-40B4-BE49-F238E27FC236}">
                <a16:creationId xmlns:a16="http://schemas.microsoft.com/office/drawing/2014/main" id="{CF8B308E-3887-407A-9218-16D97FC7BD57}"/>
              </a:ext>
            </a:extLst>
          </p:cNvPr>
          <p:cNvSpPr>
            <a:spLocks noChangeShapeType="1"/>
          </p:cNvSpPr>
          <p:nvPr/>
        </p:nvSpPr>
        <p:spPr bwMode="auto">
          <a:xfrm flipH="1">
            <a:off x="1593466" y="2907433"/>
            <a:ext cx="0" cy="269875"/>
          </a:xfrm>
          <a:prstGeom prst="line">
            <a:avLst/>
          </a:prstGeom>
          <a:noFill/>
          <a:ln w="9525">
            <a:solidFill>
              <a:srgbClr val="000000"/>
            </a:solidFill>
            <a:round/>
            <a:headEnd/>
            <a:tailEnd type="triangle" w="med" len="med"/>
          </a:ln>
          <a:extLst>
            <a:ext uri="{909E8E84-426E-40DD-AFC4-6F175D3DCCD1}">
              <a14:hiddenFill xmlns:a14="http://schemas.microsoft.com/office/drawing/2010/main">
                <a:noFill/>
              </a14:hiddenFill>
            </a:ext>
          </a:extLst>
        </p:spPr>
        <p:txBody>
          <a:bodyPr vert="horz" wrap="square" lIns="91440" tIns="45720" rIns="91440" bIns="45720" numCol="1" anchor="t" anchorCtr="0" compatLnSpc="1">
            <a:prstTxWarp prst="textNoShape">
              <a:avLst/>
            </a:prstTxWarp>
          </a:bodyPr>
          <a:lstStyle/>
          <a:p>
            <a:endParaRPr lang="en-US" b="1"/>
          </a:p>
        </p:txBody>
      </p:sp>
      <p:sp>
        <p:nvSpPr>
          <p:cNvPr id="65" name="Straight Connector 33">
            <a:extLst>
              <a:ext uri="{FF2B5EF4-FFF2-40B4-BE49-F238E27FC236}">
                <a16:creationId xmlns:a16="http://schemas.microsoft.com/office/drawing/2014/main" id="{77E80BE5-0135-4822-8169-6272FD288CCB}"/>
              </a:ext>
            </a:extLst>
          </p:cNvPr>
          <p:cNvSpPr>
            <a:spLocks noChangeShapeType="1"/>
          </p:cNvSpPr>
          <p:nvPr/>
        </p:nvSpPr>
        <p:spPr bwMode="auto">
          <a:xfrm flipH="1">
            <a:off x="1530350" y="4367621"/>
            <a:ext cx="0" cy="355600"/>
          </a:xfrm>
          <a:prstGeom prst="line">
            <a:avLst/>
          </a:prstGeom>
          <a:noFill/>
          <a:ln w="9525">
            <a:solidFill>
              <a:srgbClr val="000000"/>
            </a:solidFill>
            <a:round/>
            <a:headEnd/>
            <a:tailEnd type="triangle" w="med" len="med"/>
          </a:ln>
          <a:extLst>
            <a:ext uri="{909E8E84-426E-40DD-AFC4-6F175D3DCCD1}">
              <a14:hiddenFill xmlns:a14="http://schemas.microsoft.com/office/drawing/2010/main">
                <a:noFill/>
              </a14:hiddenFill>
            </a:ext>
          </a:extLst>
        </p:spPr>
        <p:txBody>
          <a:bodyPr vert="horz" wrap="square" lIns="91440" tIns="45720" rIns="91440" bIns="45720" numCol="1" anchor="t" anchorCtr="0" compatLnSpc="1">
            <a:prstTxWarp prst="textNoShape">
              <a:avLst/>
            </a:prstTxWarp>
          </a:bodyPr>
          <a:lstStyle/>
          <a:p>
            <a:endParaRPr lang="en-US" b="1"/>
          </a:p>
        </p:txBody>
      </p:sp>
      <p:sp>
        <p:nvSpPr>
          <p:cNvPr id="73" name="Text Box 30">
            <a:extLst>
              <a:ext uri="{FF2B5EF4-FFF2-40B4-BE49-F238E27FC236}">
                <a16:creationId xmlns:a16="http://schemas.microsoft.com/office/drawing/2014/main" id="{66FF594B-4098-4E11-9FB0-F2B0DA4039D1}"/>
              </a:ext>
            </a:extLst>
          </p:cNvPr>
          <p:cNvSpPr txBox="1">
            <a:spLocks noChangeArrowheads="1"/>
          </p:cNvSpPr>
          <p:nvPr/>
        </p:nvSpPr>
        <p:spPr bwMode="auto">
          <a:xfrm>
            <a:off x="3033116" y="3669368"/>
            <a:ext cx="388938" cy="274638"/>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t" anchorCtr="0" compatLnSpc="1">
            <a:prstTxWarp prst="textNoShape">
              <a:avLst/>
            </a:prstTxWarp>
          </a:bodyPr>
          <a:lstStyle/>
          <a:p>
            <a:pPr marL="0" marR="0" lvl="0" indent="0" algn="l" defTabSz="914400" rtl="0" eaLnBrk="0" fontAlgn="base" latinLnBrk="0" hangingPunct="0">
              <a:lnSpc>
                <a:spcPct val="100000"/>
              </a:lnSpc>
              <a:spcBef>
                <a:spcPct val="0"/>
              </a:spcBef>
              <a:spcAft>
                <a:spcPct val="0"/>
              </a:spcAft>
              <a:buClrTx/>
              <a:buSzTx/>
              <a:buFontTx/>
              <a:buNone/>
              <a:tabLst/>
            </a:pPr>
            <a:r>
              <a:rPr kumimoji="0" lang="en-US" altLang="en-US" sz="1200" b="1" i="1" u="none" strike="noStrike" cap="none" normalizeH="0" baseline="0" dirty="0">
                <a:ln>
                  <a:noFill/>
                </a:ln>
                <a:solidFill>
                  <a:schemeClr val="tx1"/>
                </a:solidFill>
                <a:effectLst/>
                <a:latin typeface="Arial" panose="020B0604020202020204" pitchFamily="34" charset="0"/>
                <a:ea typeface="Times New Roman" panose="02020603050405020304" pitchFamily="18" charset="0"/>
              </a:rPr>
              <a:t> No</a:t>
            </a:r>
            <a:endParaRPr kumimoji="0" lang="en-US" altLang="en-US" sz="1800" b="1" i="0" u="none" strike="noStrike" cap="none" normalizeH="0" baseline="0" dirty="0">
              <a:ln>
                <a:noFill/>
              </a:ln>
              <a:solidFill>
                <a:schemeClr val="tx1"/>
              </a:solidFill>
              <a:effectLst/>
              <a:latin typeface="Arial" panose="020B0604020202020204" pitchFamily="34" charset="0"/>
            </a:endParaRPr>
          </a:p>
        </p:txBody>
      </p:sp>
      <p:sp>
        <p:nvSpPr>
          <p:cNvPr id="80" name="Text Box 70">
            <a:extLst>
              <a:ext uri="{FF2B5EF4-FFF2-40B4-BE49-F238E27FC236}">
                <a16:creationId xmlns:a16="http://schemas.microsoft.com/office/drawing/2014/main" id="{76CCF00A-5CFE-4A6C-B214-30552A774D9A}"/>
              </a:ext>
            </a:extLst>
          </p:cNvPr>
          <p:cNvSpPr txBox="1">
            <a:spLocks noChangeArrowheads="1"/>
          </p:cNvSpPr>
          <p:nvPr/>
        </p:nvSpPr>
        <p:spPr bwMode="auto">
          <a:xfrm>
            <a:off x="3279065" y="5379482"/>
            <a:ext cx="520700" cy="32385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t" anchorCtr="0" compatLnSpc="1">
            <a:prstTxWarp prst="textNoShape">
              <a:avLst/>
            </a:prstTxWarp>
          </a:bodyPr>
          <a:lstStyle/>
          <a:p>
            <a:pPr marL="0" marR="0" lvl="0" indent="0" algn="l" defTabSz="914400" rtl="0" eaLnBrk="0" fontAlgn="base" latinLnBrk="0" hangingPunct="0">
              <a:lnSpc>
                <a:spcPct val="100000"/>
              </a:lnSpc>
              <a:spcBef>
                <a:spcPct val="0"/>
              </a:spcBef>
              <a:spcAft>
                <a:spcPct val="0"/>
              </a:spcAft>
              <a:buClrTx/>
              <a:buSzTx/>
              <a:buFontTx/>
              <a:buNone/>
              <a:tabLst/>
            </a:pPr>
            <a:r>
              <a:rPr kumimoji="0" lang="en-US" altLang="en-US" sz="1200" b="1" i="1" u="none" strike="noStrike" cap="none" normalizeH="0" baseline="0" dirty="0">
                <a:ln>
                  <a:noFill/>
                </a:ln>
                <a:solidFill>
                  <a:schemeClr val="tx1"/>
                </a:solidFill>
                <a:effectLst/>
                <a:latin typeface="Arial" panose="020B0604020202020204" pitchFamily="34" charset="0"/>
                <a:ea typeface="Times New Roman" panose="02020603050405020304" pitchFamily="18" charset="0"/>
              </a:rPr>
              <a:t>Yes</a:t>
            </a:r>
            <a:endParaRPr kumimoji="0" lang="en-US" altLang="en-US" sz="1800" b="1" i="0" u="none" strike="noStrike" cap="none" normalizeH="0" baseline="0" dirty="0">
              <a:ln>
                <a:noFill/>
              </a:ln>
              <a:solidFill>
                <a:schemeClr val="tx1"/>
              </a:solidFill>
              <a:effectLst/>
              <a:latin typeface="Arial" panose="020B0604020202020204" pitchFamily="34" charset="0"/>
            </a:endParaRPr>
          </a:p>
        </p:txBody>
      </p:sp>
      <p:sp>
        <p:nvSpPr>
          <p:cNvPr id="81" name="Text Box 63">
            <a:extLst>
              <a:ext uri="{FF2B5EF4-FFF2-40B4-BE49-F238E27FC236}">
                <a16:creationId xmlns:a16="http://schemas.microsoft.com/office/drawing/2014/main" id="{4C0C88DD-55D9-47BD-A1E3-4C89B52114BB}"/>
              </a:ext>
            </a:extLst>
          </p:cNvPr>
          <p:cNvSpPr txBox="1">
            <a:spLocks noChangeArrowheads="1"/>
          </p:cNvSpPr>
          <p:nvPr/>
        </p:nvSpPr>
        <p:spPr bwMode="auto">
          <a:xfrm>
            <a:off x="857250" y="4399371"/>
            <a:ext cx="520700" cy="32385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t" anchorCtr="0" compatLnSpc="1">
            <a:prstTxWarp prst="textNoShape">
              <a:avLst/>
            </a:prstTxWarp>
          </a:bodyPr>
          <a:lstStyle/>
          <a:p>
            <a:pPr marL="0" marR="0" lvl="0" indent="0" algn="l" defTabSz="914400" rtl="0" eaLnBrk="0" fontAlgn="base" latinLnBrk="0" hangingPunct="0">
              <a:lnSpc>
                <a:spcPct val="100000"/>
              </a:lnSpc>
              <a:spcBef>
                <a:spcPct val="0"/>
              </a:spcBef>
              <a:spcAft>
                <a:spcPct val="0"/>
              </a:spcAft>
              <a:buClrTx/>
              <a:buSzTx/>
              <a:buFontTx/>
              <a:buNone/>
              <a:tabLst/>
            </a:pPr>
            <a:r>
              <a:rPr kumimoji="0" lang="en-US" altLang="en-US" sz="1200" b="1" i="1" u="none" strike="noStrike" cap="none" normalizeH="0" baseline="0" dirty="0">
                <a:ln>
                  <a:noFill/>
                </a:ln>
                <a:solidFill>
                  <a:schemeClr val="tx1"/>
                </a:solidFill>
                <a:effectLst/>
                <a:latin typeface="Arial" panose="020B0604020202020204" pitchFamily="34" charset="0"/>
                <a:ea typeface="Times New Roman" panose="02020603050405020304" pitchFamily="18" charset="0"/>
              </a:rPr>
              <a:t>Yes</a:t>
            </a:r>
            <a:endParaRPr kumimoji="0" lang="en-US" altLang="en-US" sz="1800" b="1" i="0" u="none" strike="noStrike" cap="none" normalizeH="0" baseline="0" dirty="0">
              <a:ln>
                <a:noFill/>
              </a:ln>
              <a:solidFill>
                <a:schemeClr val="tx1"/>
              </a:solidFill>
              <a:effectLst/>
              <a:latin typeface="Arial" panose="020B0604020202020204" pitchFamily="34" charset="0"/>
            </a:endParaRPr>
          </a:p>
        </p:txBody>
      </p:sp>
      <p:sp>
        <p:nvSpPr>
          <p:cNvPr id="90" name="Rectangle 112">
            <a:extLst>
              <a:ext uri="{FF2B5EF4-FFF2-40B4-BE49-F238E27FC236}">
                <a16:creationId xmlns:a16="http://schemas.microsoft.com/office/drawing/2014/main" id="{887EF3EF-A321-4FF0-8E11-68E1AB8D647E}"/>
              </a:ext>
            </a:extLst>
          </p:cNvPr>
          <p:cNvSpPr>
            <a:spLocks noChangeArrowheads="1"/>
          </p:cNvSpPr>
          <p:nvPr/>
        </p:nvSpPr>
        <p:spPr bwMode="auto">
          <a:xfrm>
            <a:off x="152400" y="1000780"/>
            <a:ext cx="184731" cy="104644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none" lIns="91440" tIns="45720" rIns="91440" bIns="45720" numCol="1" anchor="ctr" anchorCtr="0" compatLnSpc="1">
            <a:prstTxWarp prst="textNoShape">
              <a:avLst/>
            </a:prstTxWarp>
            <a:spAutoFit/>
          </a:bodyPr>
          <a:lstStyle/>
          <a:p>
            <a:pPr marL="0" marR="0" lvl="0" indent="0" algn="l" defTabSz="914400" rtl="0" eaLnBrk="0" fontAlgn="base" latinLnBrk="0" hangingPunct="0">
              <a:lnSpc>
                <a:spcPct val="100000"/>
              </a:lnSpc>
              <a:spcBef>
                <a:spcPct val="0"/>
              </a:spcBef>
              <a:spcAft>
                <a:spcPct val="0"/>
              </a:spcAft>
              <a:buClrTx/>
              <a:buSzTx/>
              <a:buFontTx/>
              <a:buNone/>
              <a:tabLst/>
            </a:pPr>
            <a:endParaRPr kumimoji="0" lang="en-US" altLang="en-US" sz="800" b="1" i="0" u="none" strike="noStrike" cap="none" normalizeH="0" baseline="0">
              <a:ln>
                <a:noFill/>
              </a:ln>
              <a:solidFill>
                <a:schemeClr val="tx1"/>
              </a:solidFill>
              <a:effectLst/>
              <a:latin typeface="Arial" panose="020B0604020202020204" pitchFamily="34" charset="0"/>
            </a:endParaRPr>
          </a:p>
          <a:p>
            <a:pPr marL="0" marR="0" lvl="0" indent="0" algn="l" defTabSz="914400" rtl="0" eaLnBrk="0" fontAlgn="base" latinLnBrk="0" hangingPunct="0">
              <a:lnSpc>
                <a:spcPct val="100000"/>
              </a:lnSpc>
              <a:spcBef>
                <a:spcPct val="0"/>
              </a:spcBef>
              <a:spcAft>
                <a:spcPct val="0"/>
              </a:spcAft>
              <a:buClrTx/>
              <a:buSzTx/>
              <a:buFontTx/>
              <a:buNone/>
              <a:tabLst/>
            </a:pPr>
            <a:br>
              <a:rPr kumimoji="0" lang="en-US" altLang="en-US" sz="1800" b="1" i="0" u="none" strike="noStrike" cap="none" normalizeH="0" baseline="0">
                <a:ln>
                  <a:noFill/>
                </a:ln>
                <a:solidFill>
                  <a:schemeClr val="tx1"/>
                </a:solidFill>
                <a:effectLst/>
                <a:latin typeface="Arial" panose="020B0604020202020204" pitchFamily="34" charset="0"/>
              </a:rPr>
            </a:br>
            <a:endParaRPr kumimoji="0" lang="en-US" altLang="en-US" sz="1800" b="1" i="0" u="none" strike="noStrike" cap="none" normalizeH="0" baseline="0">
              <a:ln>
                <a:noFill/>
              </a:ln>
              <a:solidFill>
                <a:schemeClr val="tx1"/>
              </a:solidFill>
              <a:effectLst/>
              <a:latin typeface="Arial" panose="020B0604020202020204" pitchFamily="34" charset="0"/>
            </a:endParaRPr>
          </a:p>
          <a:p>
            <a:pPr marL="0" marR="0" lvl="0" indent="0" algn="l" defTabSz="914400" rtl="0" eaLnBrk="0" fontAlgn="base" latinLnBrk="0" hangingPunct="0">
              <a:lnSpc>
                <a:spcPct val="100000"/>
              </a:lnSpc>
              <a:spcBef>
                <a:spcPct val="0"/>
              </a:spcBef>
              <a:spcAft>
                <a:spcPct val="0"/>
              </a:spcAft>
              <a:buClrTx/>
              <a:buSzTx/>
              <a:buFontTx/>
              <a:buNone/>
              <a:tabLst/>
            </a:pPr>
            <a:endParaRPr kumimoji="0" lang="en-US" altLang="en-US" sz="1800" b="1" i="0" u="none" strike="noStrike" cap="none" normalizeH="0" baseline="0">
              <a:ln>
                <a:noFill/>
              </a:ln>
              <a:solidFill>
                <a:schemeClr val="tx1"/>
              </a:solidFill>
              <a:effectLst/>
              <a:latin typeface="Arial" panose="020B0604020202020204" pitchFamily="34" charset="0"/>
            </a:endParaRPr>
          </a:p>
        </p:txBody>
      </p:sp>
      <p:sp>
        <p:nvSpPr>
          <p:cNvPr id="94" name="Rectangle 124">
            <a:extLst>
              <a:ext uri="{FF2B5EF4-FFF2-40B4-BE49-F238E27FC236}">
                <a16:creationId xmlns:a16="http://schemas.microsoft.com/office/drawing/2014/main" id="{E88A1DE1-EBEB-497F-B0B5-3BAA71B0E070}"/>
              </a:ext>
            </a:extLst>
          </p:cNvPr>
          <p:cNvSpPr>
            <a:spLocks noChangeArrowheads="1"/>
          </p:cNvSpPr>
          <p:nvPr/>
        </p:nvSpPr>
        <p:spPr bwMode="auto">
          <a:xfrm>
            <a:off x="4465431" y="2954689"/>
            <a:ext cx="184731" cy="800219"/>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none" lIns="91440" tIns="45720" rIns="91440" bIns="45720" numCol="1" anchor="ctr" anchorCtr="0" compatLnSpc="1">
            <a:prstTxWarp prst="textNoShape">
              <a:avLst/>
            </a:prstTxWarp>
            <a:spAutoFit/>
          </a:bodyPr>
          <a:lstStyle/>
          <a:p>
            <a:pPr marL="0" marR="0" lvl="0" indent="0" algn="ctr" defTabSz="914400" rtl="0" eaLnBrk="0" fontAlgn="base" latinLnBrk="0" hangingPunct="0">
              <a:lnSpc>
                <a:spcPct val="100000"/>
              </a:lnSpc>
              <a:spcBef>
                <a:spcPct val="0"/>
              </a:spcBef>
              <a:spcAft>
                <a:spcPct val="0"/>
              </a:spcAft>
              <a:buClrTx/>
              <a:buSzTx/>
              <a:buFontTx/>
              <a:buNone/>
              <a:tabLst/>
            </a:pPr>
            <a:endParaRPr kumimoji="0" lang="en-US" altLang="en-US" sz="1400" b="1" i="0" u="none" strike="noStrike" cap="none" normalizeH="0" baseline="0">
              <a:ln>
                <a:noFill/>
              </a:ln>
              <a:solidFill>
                <a:schemeClr val="tx1"/>
              </a:solidFill>
              <a:effectLst/>
              <a:latin typeface="Arial" panose="020B0604020202020204" pitchFamily="34" charset="0"/>
              <a:ea typeface="Times New Roman" panose="02020603050405020304" pitchFamily="18" charset="0"/>
            </a:endParaRPr>
          </a:p>
          <a:p>
            <a:pPr marL="0" marR="0" lvl="0" indent="0" algn="ctr" defTabSz="914400" rtl="0" eaLnBrk="0" fontAlgn="base" latinLnBrk="0" hangingPunct="0">
              <a:lnSpc>
                <a:spcPct val="100000"/>
              </a:lnSpc>
              <a:spcBef>
                <a:spcPct val="0"/>
              </a:spcBef>
              <a:spcAft>
                <a:spcPct val="0"/>
              </a:spcAft>
              <a:buClrTx/>
              <a:buSzTx/>
              <a:buFontTx/>
              <a:buNone/>
              <a:tabLst/>
            </a:pPr>
            <a:br>
              <a:rPr kumimoji="0" lang="en-US" altLang="en-US" sz="1400" b="1" i="0" u="none" strike="noStrike" cap="none" normalizeH="0" baseline="0">
                <a:ln>
                  <a:noFill/>
                </a:ln>
                <a:solidFill>
                  <a:schemeClr val="tx1"/>
                </a:solidFill>
                <a:effectLst/>
                <a:latin typeface="Arial" panose="020B0604020202020204" pitchFamily="34" charset="0"/>
                <a:ea typeface="Times New Roman" panose="02020603050405020304" pitchFamily="18" charset="0"/>
              </a:rPr>
            </a:br>
            <a:endParaRPr kumimoji="0" lang="en-US" altLang="en-US" sz="1800" b="1" i="0" u="none" strike="noStrike" cap="none" normalizeH="0" baseline="0">
              <a:ln>
                <a:noFill/>
              </a:ln>
              <a:solidFill>
                <a:schemeClr val="tx1"/>
              </a:solidFill>
              <a:effectLst/>
              <a:latin typeface="Arial" panose="020B0604020202020204" pitchFamily="34" charset="0"/>
            </a:endParaRPr>
          </a:p>
        </p:txBody>
      </p:sp>
      <p:sp>
        <p:nvSpPr>
          <p:cNvPr id="95" name="Text Box 35">
            <a:extLst>
              <a:ext uri="{FF2B5EF4-FFF2-40B4-BE49-F238E27FC236}">
                <a16:creationId xmlns:a16="http://schemas.microsoft.com/office/drawing/2014/main" id="{C047B2E0-3267-4E88-BC93-17909A12B3CB}"/>
              </a:ext>
            </a:extLst>
          </p:cNvPr>
          <p:cNvSpPr txBox="1">
            <a:spLocks noChangeArrowheads="1"/>
          </p:cNvSpPr>
          <p:nvPr/>
        </p:nvSpPr>
        <p:spPr bwMode="auto">
          <a:xfrm>
            <a:off x="4987925" y="6148552"/>
            <a:ext cx="1108075" cy="407823"/>
          </a:xfrm>
          <a:prstGeom prst="rect">
            <a:avLst/>
          </a:prstGeom>
          <a:solidFill>
            <a:srgbClr val="FFFFFF"/>
          </a:solidFill>
          <a:ln w="9525">
            <a:solidFill>
              <a:srgbClr val="000000"/>
            </a:solidFill>
            <a:miter lim="800000"/>
            <a:headEnd/>
            <a:tailEnd/>
          </a:ln>
        </p:spPr>
        <p:txBody>
          <a:bodyPr vert="horz" wrap="square" lIns="91440" tIns="45720" rIns="91440" bIns="45720" numCol="1" anchor="t" anchorCtr="0" compatLnSpc="1">
            <a:prstTxWarp prst="textNoShape">
              <a:avLst/>
            </a:prstTxWarp>
          </a:bodyPr>
          <a:lstStyle/>
          <a:p>
            <a:pPr marL="0" marR="0" lvl="0" indent="0" algn="l" defTabSz="914400" rtl="0" eaLnBrk="0" fontAlgn="base" latinLnBrk="0" hangingPunct="0">
              <a:lnSpc>
                <a:spcPct val="100000"/>
              </a:lnSpc>
              <a:spcBef>
                <a:spcPct val="0"/>
              </a:spcBef>
              <a:spcAft>
                <a:spcPct val="0"/>
              </a:spcAft>
              <a:buClrTx/>
              <a:buSzTx/>
              <a:buFontTx/>
              <a:buNone/>
              <a:tabLst/>
            </a:pPr>
            <a:r>
              <a:rPr kumimoji="0" lang="en-US" altLang="en-US" sz="900" b="1" i="0" u="none" strike="noStrike" cap="none" normalizeH="0" baseline="0" dirty="0">
                <a:ln>
                  <a:noFill/>
                </a:ln>
                <a:solidFill>
                  <a:schemeClr val="tx1"/>
                </a:solidFill>
                <a:effectLst/>
                <a:latin typeface="Arial" panose="020B0604020202020204" pitchFamily="34" charset="0"/>
                <a:ea typeface="Times New Roman" panose="02020603050405020304" pitchFamily="18" charset="0"/>
              </a:rPr>
              <a:t>    Illegal (ROR).</a:t>
            </a:r>
            <a:endParaRPr kumimoji="0" lang="en-US" altLang="en-US" sz="1800" b="1" i="0" u="none" strike="noStrike" cap="none" normalizeH="0" baseline="0" dirty="0">
              <a:ln>
                <a:noFill/>
              </a:ln>
              <a:solidFill>
                <a:schemeClr val="tx1"/>
              </a:solidFill>
              <a:effectLst/>
              <a:latin typeface="Arial" panose="020B0604020202020204" pitchFamily="34" charset="0"/>
            </a:endParaRPr>
          </a:p>
        </p:txBody>
      </p:sp>
      <p:sp>
        <p:nvSpPr>
          <p:cNvPr id="96" name="Text Box 1">
            <a:extLst>
              <a:ext uri="{FF2B5EF4-FFF2-40B4-BE49-F238E27FC236}">
                <a16:creationId xmlns:a16="http://schemas.microsoft.com/office/drawing/2014/main" id="{53E7CA72-F8EB-45C3-811E-902FB3908E09}"/>
              </a:ext>
            </a:extLst>
          </p:cNvPr>
          <p:cNvSpPr txBox="1">
            <a:spLocks noChangeArrowheads="1"/>
          </p:cNvSpPr>
          <p:nvPr/>
        </p:nvSpPr>
        <p:spPr bwMode="auto">
          <a:xfrm>
            <a:off x="6836949" y="5207942"/>
            <a:ext cx="520700" cy="32385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t" anchorCtr="0" compatLnSpc="1">
            <a:prstTxWarp prst="textNoShape">
              <a:avLst/>
            </a:prstTxWarp>
          </a:bodyPr>
          <a:lstStyle/>
          <a:p>
            <a:pPr marL="0" marR="0" lvl="0" indent="0" algn="l" defTabSz="914400" rtl="0" eaLnBrk="0" fontAlgn="base" latinLnBrk="0" hangingPunct="0">
              <a:lnSpc>
                <a:spcPct val="100000"/>
              </a:lnSpc>
              <a:spcBef>
                <a:spcPct val="0"/>
              </a:spcBef>
              <a:spcAft>
                <a:spcPct val="0"/>
              </a:spcAft>
              <a:buClrTx/>
              <a:buSzTx/>
              <a:buFontTx/>
              <a:buNone/>
              <a:tabLst/>
            </a:pPr>
            <a:r>
              <a:rPr kumimoji="0" lang="en-US" altLang="en-US" sz="1200" b="1" i="1" u="none" strike="noStrike" cap="none" normalizeH="0" baseline="0" dirty="0">
                <a:ln>
                  <a:noFill/>
                </a:ln>
                <a:solidFill>
                  <a:schemeClr val="tx1"/>
                </a:solidFill>
                <a:effectLst/>
                <a:latin typeface="Arial" panose="020B0604020202020204" pitchFamily="34" charset="0"/>
                <a:ea typeface="Times New Roman" panose="02020603050405020304" pitchFamily="18" charset="0"/>
              </a:rPr>
              <a:t>Yes</a:t>
            </a:r>
            <a:endParaRPr kumimoji="0" lang="en-US" altLang="en-US" sz="1800" b="1" i="0" u="none" strike="noStrike" cap="none" normalizeH="0" baseline="0" dirty="0">
              <a:ln>
                <a:noFill/>
              </a:ln>
              <a:solidFill>
                <a:schemeClr val="tx1"/>
              </a:solidFill>
              <a:effectLst/>
              <a:latin typeface="Arial" panose="020B0604020202020204" pitchFamily="34" charset="0"/>
            </a:endParaRPr>
          </a:p>
        </p:txBody>
      </p:sp>
      <p:sp>
        <p:nvSpPr>
          <p:cNvPr id="97" name="Text Box 48">
            <a:extLst>
              <a:ext uri="{FF2B5EF4-FFF2-40B4-BE49-F238E27FC236}">
                <a16:creationId xmlns:a16="http://schemas.microsoft.com/office/drawing/2014/main" id="{6343043F-96DD-4474-8DDD-0143D083AE02}"/>
              </a:ext>
            </a:extLst>
          </p:cNvPr>
          <p:cNvSpPr txBox="1">
            <a:spLocks noChangeArrowheads="1"/>
          </p:cNvSpPr>
          <p:nvPr/>
        </p:nvSpPr>
        <p:spPr bwMode="auto">
          <a:xfrm>
            <a:off x="3557448" y="3416259"/>
            <a:ext cx="1701800" cy="565150"/>
          </a:xfrm>
          <a:prstGeom prst="rect">
            <a:avLst/>
          </a:prstGeom>
          <a:solidFill>
            <a:srgbClr val="FFFFFF"/>
          </a:solidFill>
          <a:ln w="9525">
            <a:solidFill>
              <a:srgbClr val="000000"/>
            </a:solidFill>
            <a:miter lim="800000"/>
            <a:headEnd/>
            <a:tailEnd/>
          </a:ln>
        </p:spPr>
        <p:txBody>
          <a:bodyPr vert="horz" wrap="square" lIns="91440" tIns="45720" rIns="91440" bIns="45720" numCol="1" anchor="t" anchorCtr="0" compatLnSpc="1">
            <a:prstTxWarp prst="textNoShape">
              <a:avLst/>
            </a:prstTxWarp>
          </a:bodyPr>
          <a:lstStyle/>
          <a:p>
            <a:pPr marL="0" marR="0" lvl="0" indent="0" algn="l" defTabSz="914400" rtl="0" eaLnBrk="0" fontAlgn="base" latinLnBrk="0" hangingPunct="0">
              <a:lnSpc>
                <a:spcPct val="100000"/>
              </a:lnSpc>
              <a:spcBef>
                <a:spcPct val="0"/>
              </a:spcBef>
              <a:spcAft>
                <a:spcPct val="0"/>
              </a:spcAft>
              <a:buClrTx/>
              <a:buSzTx/>
              <a:buFontTx/>
              <a:buNone/>
              <a:tabLst/>
            </a:pPr>
            <a:r>
              <a:rPr kumimoji="0" lang="en-US" altLang="en-US" sz="900" b="1" i="0" u="none" strike="noStrike" cap="none" normalizeH="0" baseline="0" dirty="0">
                <a:ln>
                  <a:noFill/>
                </a:ln>
                <a:solidFill>
                  <a:schemeClr val="tx1"/>
                </a:solidFill>
                <a:effectLst/>
                <a:latin typeface="Arial" panose="020B0604020202020204" pitchFamily="34" charset="0"/>
                <a:ea typeface="Times New Roman" panose="02020603050405020304" pitchFamily="18" charset="0"/>
              </a:rPr>
              <a:t>Illegal </a:t>
            </a:r>
            <a:r>
              <a:rPr kumimoji="0" lang="en-US" altLang="en-US" sz="900" b="1" i="1" u="none" strike="noStrike" cap="none" normalizeH="0" baseline="0" dirty="0">
                <a:ln>
                  <a:noFill/>
                </a:ln>
                <a:solidFill>
                  <a:schemeClr val="tx1"/>
                </a:solidFill>
                <a:effectLst/>
                <a:latin typeface="Arial" panose="020B0604020202020204" pitchFamily="34" charset="0"/>
                <a:ea typeface="Times New Roman" panose="02020603050405020304" pitchFamily="18" charset="0"/>
              </a:rPr>
              <a:t>[per se or ROR (on quick look), depending on claimed justification]</a:t>
            </a:r>
            <a:endParaRPr kumimoji="0" lang="en-US" altLang="en-US" sz="1800" b="1" i="0" u="none" strike="noStrike" cap="none" normalizeH="0" baseline="0" dirty="0">
              <a:ln>
                <a:noFill/>
              </a:ln>
              <a:solidFill>
                <a:schemeClr val="tx1"/>
              </a:solidFill>
              <a:effectLst/>
              <a:latin typeface="Arial" panose="020B0604020202020204" pitchFamily="34" charset="0"/>
            </a:endParaRPr>
          </a:p>
        </p:txBody>
      </p:sp>
      <p:sp>
        <p:nvSpPr>
          <p:cNvPr id="98" name="Straight Connector 33">
            <a:extLst>
              <a:ext uri="{FF2B5EF4-FFF2-40B4-BE49-F238E27FC236}">
                <a16:creationId xmlns:a16="http://schemas.microsoft.com/office/drawing/2014/main" id="{0355DED3-5CA7-44BB-BC3D-952544E40533}"/>
              </a:ext>
            </a:extLst>
          </p:cNvPr>
          <p:cNvSpPr>
            <a:spLocks noChangeShapeType="1"/>
          </p:cNvSpPr>
          <p:nvPr/>
        </p:nvSpPr>
        <p:spPr bwMode="auto">
          <a:xfrm flipH="1">
            <a:off x="5546828" y="5691188"/>
            <a:ext cx="0" cy="355600"/>
          </a:xfrm>
          <a:prstGeom prst="line">
            <a:avLst/>
          </a:prstGeom>
          <a:noFill/>
          <a:ln w="9525">
            <a:solidFill>
              <a:srgbClr val="000000"/>
            </a:solidFill>
            <a:round/>
            <a:headEnd/>
            <a:tailEnd type="triangle" w="med" len="med"/>
          </a:ln>
          <a:extLst>
            <a:ext uri="{909E8E84-426E-40DD-AFC4-6F175D3DCCD1}">
              <a14:hiddenFill xmlns:a14="http://schemas.microsoft.com/office/drawing/2010/main">
                <a:noFill/>
              </a14:hiddenFill>
            </a:ext>
          </a:extLst>
        </p:spPr>
        <p:txBody>
          <a:bodyPr vert="horz" wrap="square" lIns="91440" tIns="45720" rIns="91440" bIns="45720" numCol="1" anchor="t" anchorCtr="0" compatLnSpc="1">
            <a:prstTxWarp prst="textNoShape">
              <a:avLst/>
            </a:prstTxWarp>
          </a:bodyPr>
          <a:lstStyle/>
          <a:p>
            <a:endParaRPr lang="en-US" b="1"/>
          </a:p>
        </p:txBody>
      </p:sp>
      <p:sp>
        <p:nvSpPr>
          <p:cNvPr id="99" name="Straight Connector 33">
            <a:extLst>
              <a:ext uri="{FF2B5EF4-FFF2-40B4-BE49-F238E27FC236}">
                <a16:creationId xmlns:a16="http://schemas.microsoft.com/office/drawing/2014/main" id="{799DCC86-0F1F-41EA-A2D9-924FE31E5074}"/>
              </a:ext>
            </a:extLst>
          </p:cNvPr>
          <p:cNvSpPr>
            <a:spLocks noChangeShapeType="1"/>
          </p:cNvSpPr>
          <p:nvPr/>
        </p:nvSpPr>
        <p:spPr bwMode="auto">
          <a:xfrm flipH="1">
            <a:off x="9219067" y="5792952"/>
            <a:ext cx="0" cy="355600"/>
          </a:xfrm>
          <a:prstGeom prst="line">
            <a:avLst/>
          </a:prstGeom>
          <a:noFill/>
          <a:ln w="9525">
            <a:solidFill>
              <a:srgbClr val="000000"/>
            </a:solidFill>
            <a:round/>
            <a:headEnd/>
            <a:tailEnd type="triangle" w="med" len="med"/>
          </a:ln>
          <a:extLst>
            <a:ext uri="{909E8E84-426E-40DD-AFC4-6F175D3DCCD1}">
              <a14:hiddenFill xmlns:a14="http://schemas.microsoft.com/office/drawing/2010/main">
                <a:noFill/>
              </a14:hiddenFill>
            </a:ext>
          </a:extLst>
        </p:spPr>
        <p:txBody>
          <a:bodyPr vert="horz" wrap="square" lIns="91440" tIns="45720" rIns="91440" bIns="45720" numCol="1" anchor="t" anchorCtr="0" compatLnSpc="1">
            <a:prstTxWarp prst="textNoShape">
              <a:avLst/>
            </a:prstTxWarp>
          </a:bodyPr>
          <a:lstStyle/>
          <a:p>
            <a:endParaRPr lang="en-US" b="1"/>
          </a:p>
        </p:txBody>
      </p:sp>
      <p:sp>
        <p:nvSpPr>
          <p:cNvPr id="101" name="Text Box 63">
            <a:extLst>
              <a:ext uri="{FF2B5EF4-FFF2-40B4-BE49-F238E27FC236}">
                <a16:creationId xmlns:a16="http://schemas.microsoft.com/office/drawing/2014/main" id="{58FB7BFC-77CC-444A-851B-03A966721B6C}"/>
              </a:ext>
            </a:extLst>
          </p:cNvPr>
          <p:cNvSpPr txBox="1">
            <a:spLocks noChangeArrowheads="1"/>
          </p:cNvSpPr>
          <p:nvPr/>
        </p:nvSpPr>
        <p:spPr bwMode="auto">
          <a:xfrm>
            <a:off x="857250" y="2973798"/>
            <a:ext cx="520700" cy="32385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t" anchorCtr="0" compatLnSpc="1">
            <a:prstTxWarp prst="textNoShape">
              <a:avLst/>
            </a:prstTxWarp>
          </a:bodyPr>
          <a:lstStyle/>
          <a:p>
            <a:pPr marL="0" marR="0" lvl="0" indent="0" algn="l" defTabSz="914400" rtl="0" eaLnBrk="0" fontAlgn="base" latinLnBrk="0" hangingPunct="0">
              <a:lnSpc>
                <a:spcPct val="100000"/>
              </a:lnSpc>
              <a:spcBef>
                <a:spcPct val="0"/>
              </a:spcBef>
              <a:spcAft>
                <a:spcPct val="0"/>
              </a:spcAft>
              <a:buClrTx/>
              <a:buSzTx/>
              <a:buFontTx/>
              <a:buNone/>
              <a:tabLst/>
            </a:pPr>
            <a:r>
              <a:rPr kumimoji="0" lang="en-US" altLang="en-US" sz="1200" b="1" i="1" u="none" strike="noStrike" cap="none" normalizeH="0" baseline="0" dirty="0">
                <a:ln>
                  <a:noFill/>
                </a:ln>
                <a:solidFill>
                  <a:schemeClr val="tx1"/>
                </a:solidFill>
                <a:effectLst/>
                <a:latin typeface="Arial" panose="020B0604020202020204" pitchFamily="34" charset="0"/>
                <a:ea typeface="Times New Roman" panose="02020603050405020304" pitchFamily="18" charset="0"/>
              </a:rPr>
              <a:t>Yes</a:t>
            </a:r>
            <a:endParaRPr kumimoji="0" lang="en-US" altLang="en-US" sz="1800" b="1" i="0" u="none" strike="noStrike" cap="none" normalizeH="0" baseline="0" dirty="0">
              <a:ln>
                <a:noFill/>
              </a:ln>
              <a:solidFill>
                <a:schemeClr val="tx1"/>
              </a:solidFill>
              <a:effectLst/>
              <a:latin typeface="Arial" panose="020B0604020202020204" pitchFamily="34" charset="0"/>
            </a:endParaRPr>
          </a:p>
        </p:txBody>
      </p:sp>
      <p:sp>
        <p:nvSpPr>
          <p:cNvPr id="102" name="Straight Connector 47">
            <a:extLst>
              <a:ext uri="{FF2B5EF4-FFF2-40B4-BE49-F238E27FC236}">
                <a16:creationId xmlns:a16="http://schemas.microsoft.com/office/drawing/2014/main" id="{C533C4F2-8DE9-4915-A510-CCB8A725C675}"/>
              </a:ext>
            </a:extLst>
          </p:cNvPr>
          <p:cNvSpPr>
            <a:spLocks noChangeShapeType="1"/>
          </p:cNvSpPr>
          <p:nvPr/>
        </p:nvSpPr>
        <p:spPr bwMode="auto">
          <a:xfrm>
            <a:off x="10551297" y="4908475"/>
            <a:ext cx="520700" cy="0"/>
          </a:xfrm>
          <a:prstGeom prst="line">
            <a:avLst/>
          </a:prstGeom>
          <a:noFill/>
          <a:ln w="9525">
            <a:solidFill>
              <a:srgbClr val="000000"/>
            </a:solidFill>
            <a:round/>
            <a:headEnd/>
            <a:tailEnd type="triangle" w="med" len="med"/>
          </a:ln>
          <a:extLst>
            <a:ext uri="{909E8E84-426E-40DD-AFC4-6F175D3DCCD1}">
              <a14:hiddenFill xmlns:a14="http://schemas.microsoft.com/office/drawing/2010/main">
                <a:noFill/>
              </a14:hiddenFill>
            </a:ext>
          </a:extLst>
        </p:spPr>
        <p:txBody>
          <a:bodyPr vert="horz" wrap="square" lIns="91440" tIns="45720" rIns="91440" bIns="45720" numCol="1" anchor="t" anchorCtr="0" compatLnSpc="1">
            <a:prstTxWarp prst="textNoShape">
              <a:avLst/>
            </a:prstTxWarp>
          </a:bodyPr>
          <a:lstStyle/>
          <a:p>
            <a:endParaRPr lang="en-US" b="1"/>
          </a:p>
        </p:txBody>
      </p:sp>
      <p:sp>
        <p:nvSpPr>
          <p:cNvPr id="103" name="Text Box 49">
            <a:extLst>
              <a:ext uri="{FF2B5EF4-FFF2-40B4-BE49-F238E27FC236}">
                <a16:creationId xmlns:a16="http://schemas.microsoft.com/office/drawing/2014/main" id="{C2DA25B9-13DA-4D09-9D44-12560BD2BDAF}"/>
              </a:ext>
            </a:extLst>
          </p:cNvPr>
          <p:cNvSpPr txBox="1">
            <a:spLocks noChangeArrowheads="1"/>
          </p:cNvSpPr>
          <p:nvPr/>
        </p:nvSpPr>
        <p:spPr bwMode="auto">
          <a:xfrm>
            <a:off x="175754" y="253216"/>
            <a:ext cx="12344400" cy="926027"/>
          </a:xfrm>
          <a:prstGeom prst="rect">
            <a:avLst/>
          </a:prstGeom>
          <a:solidFill>
            <a:srgbClr val="FFFFFF"/>
          </a:solidFill>
          <a:ln w="9525">
            <a:noFill/>
            <a:miter lim="800000"/>
            <a:headEnd/>
            <a:tailEnd/>
          </a:ln>
        </p:spPr>
        <p:txBody>
          <a:bodyPr vert="horz" wrap="square" lIns="91440" tIns="45720" rIns="91440" bIns="45720" numCol="1" anchor="t" anchorCtr="0" compatLnSpc="1">
            <a:prstTxWarp prst="textNoShape">
              <a:avLst/>
            </a:prstTxWarp>
          </a:bodyPr>
          <a:lstStyle/>
          <a:p>
            <a:pPr marL="0" marR="0" lvl="0" indent="0" algn="l" defTabSz="914400" rtl="0" eaLnBrk="0" fontAlgn="base" latinLnBrk="0" hangingPunct="0">
              <a:lnSpc>
                <a:spcPct val="100000"/>
              </a:lnSpc>
              <a:spcBef>
                <a:spcPct val="0"/>
              </a:spcBef>
              <a:spcAft>
                <a:spcPct val="0"/>
              </a:spcAft>
              <a:buClrTx/>
              <a:buSzTx/>
              <a:buFontTx/>
              <a:buNone/>
              <a:tabLst/>
            </a:pPr>
            <a:r>
              <a:rPr lang="en-US" altLang="en-US" sz="2800" dirty="0">
                <a:latin typeface="Arial" panose="020B0604020202020204" pitchFamily="34" charset="0"/>
                <a:ea typeface="Times New Roman" panose="02020603050405020304" pitchFamily="18" charset="0"/>
              </a:rPr>
              <a:t>Synthesizing the Per Se, Quick Look and Structured Rule of Reason</a:t>
            </a:r>
          </a:p>
          <a:p>
            <a:pPr marL="0" marR="0" lvl="0" indent="0" algn="l" defTabSz="914400" rtl="0" eaLnBrk="0" fontAlgn="base" latinLnBrk="0" hangingPunct="0">
              <a:lnSpc>
                <a:spcPct val="100000"/>
              </a:lnSpc>
              <a:spcBef>
                <a:spcPct val="0"/>
              </a:spcBef>
              <a:spcAft>
                <a:spcPct val="0"/>
              </a:spcAft>
              <a:buClrTx/>
              <a:buSzTx/>
              <a:buFontTx/>
              <a:buNone/>
              <a:tabLst/>
            </a:pPr>
            <a:r>
              <a:rPr kumimoji="0" lang="en-US" altLang="en-US" sz="2800" i="0" u="none" strike="noStrike" cap="none" normalizeH="0" baseline="0" dirty="0">
                <a:ln>
                  <a:noFill/>
                </a:ln>
                <a:solidFill>
                  <a:schemeClr val="tx1"/>
                </a:solidFill>
                <a:effectLst/>
                <a:latin typeface="Arial" panose="020B0604020202020204" pitchFamily="34" charset="0"/>
              </a:rPr>
              <a:t>Into a Single Decision Stru</a:t>
            </a:r>
            <a:r>
              <a:rPr lang="en-US" altLang="en-US" sz="2800" dirty="0">
                <a:latin typeface="Arial" panose="020B0604020202020204" pitchFamily="34" charset="0"/>
              </a:rPr>
              <a:t>cture </a:t>
            </a:r>
            <a:endParaRPr kumimoji="0" lang="en-US" altLang="en-US" sz="1800" i="0" u="none" strike="noStrike" cap="none" normalizeH="0" baseline="0" dirty="0">
              <a:ln>
                <a:noFill/>
              </a:ln>
              <a:solidFill>
                <a:schemeClr val="tx1"/>
              </a:solidFill>
              <a:effectLst/>
              <a:latin typeface="Arial" panose="020B0604020202020204" pitchFamily="34" charset="0"/>
            </a:endParaRPr>
          </a:p>
        </p:txBody>
      </p:sp>
      <p:sp>
        <p:nvSpPr>
          <p:cNvPr id="104" name="Rectangle 45">
            <a:extLst>
              <a:ext uri="{FF2B5EF4-FFF2-40B4-BE49-F238E27FC236}">
                <a16:creationId xmlns:a16="http://schemas.microsoft.com/office/drawing/2014/main" id="{CE0552E8-B286-4B13-ABCF-C96F84366D30}"/>
              </a:ext>
            </a:extLst>
          </p:cNvPr>
          <p:cNvSpPr>
            <a:spLocks noChangeArrowheads="1"/>
          </p:cNvSpPr>
          <p:nvPr/>
        </p:nvSpPr>
        <p:spPr bwMode="auto">
          <a:xfrm>
            <a:off x="3955385" y="956253"/>
            <a:ext cx="184731" cy="104644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none" lIns="91440" tIns="45720" rIns="91440" bIns="45720" numCol="1" anchor="ctr" anchorCtr="0" compatLnSpc="1">
            <a:prstTxWarp prst="textNoShape">
              <a:avLst/>
            </a:prstTxWarp>
            <a:spAutoFit/>
          </a:bodyPr>
          <a:lstStyle/>
          <a:p>
            <a:pPr marL="0" marR="0" lvl="0" indent="0" algn="l" defTabSz="914400" rtl="0" eaLnBrk="0" fontAlgn="base" latinLnBrk="0" hangingPunct="0">
              <a:lnSpc>
                <a:spcPct val="100000"/>
              </a:lnSpc>
              <a:spcBef>
                <a:spcPct val="0"/>
              </a:spcBef>
              <a:spcAft>
                <a:spcPct val="0"/>
              </a:spcAft>
              <a:buClrTx/>
              <a:buSzTx/>
              <a:buFontTx/>
              <a:buNone/>
              <a:tabLst/>
            </a:pPr>
            <a:endParaRPr kumimoji="0" lang="en-US" altLang="en-US" sz="800" b="1" i="0" u="none" strike="noStrike" cap="none" normalizeH="0" baseline="0">
              <a:ln>
                <a:noFill/>
              </a:ln>
              <a:solidFill>
                <a:schemeClr val="tx1"/>
              </a:solidFill>
              <a:effectLst/>
              <a:latin typeface="Arial" panose="020B0604020202020204" pitchFamily="34" charset="0"/>
            </a:endParaRPr>
          </a:p>
          <a:p>
            <a:pPr marL="0" marR="0" lvl="0" indent="0" algn="l" defTabSz="914400" rtl="0" eaLnBrk="0" fontAlgn="base" latinLnBrk="0" hangingPunct="0">
              <a:lnSpc>
                <a:spcPct val="100000"/>
              </a:lnSpc>
              <a:spcBef>
                <a:spcPct val="0"/>
              </a:spcBef>
              <a:spcAft>
                <a:spcPct val="0"/>
              </a:spcAft>
              <a:buClrTx/>
              <a:buSzTx/>
              <a:buFontTx/>
              <a:buNone/>
              <a:tabLst/>
            </a:pPr>
            <a:br>
              <a:rPr kumimoji="0" lang="en-US" altLang="en-US" sz="1800" b="1" i="0" u="none" strike="noStrike" cap="none" normalizeH="0" baseline="0">
                <a:ln>
                  <a:noFill/>
                </a:ln>
                <a:solidFill>
                  <a:schemeClr val="tx1"/>
                </a:solidFill>
                <a:effectLst/>
                <a:latin typeface="Arial" panose="020B0604020202020204" pitchFamily="34" charset="0"/>
              </a:rPr>
            </a:br>
            <a:endParaRPr kumimoji="0" lang="en-US" altLang="en-US" sz="1800" b="1" i="0" u="none" strike="noStrike" cap="none" normalizeH="0" baseline="0">
              <a:ln>
                <a:noFill/>
              </a:ln>
              <a:solidFill>
                <a:schemeClr val="tx1"/>
              </a:solidFill>
              <a:effectLst/>
              <a:latin typeface="Arial" panose="020B0604020202020204" pitchFamily="34" charset="0"/>
            </a:endParaRPr>
          </a:p>
          <a:p>
            <a:pPr marL="0" marR="0" lvl="0" indent="0" algn="l" defTabSz="914400" rtl="0" eaLnBrk="0" fontAlgn="base" latinLnBrk="0" hangingPunct="0">
              <a:lnSpc>
                <a:spcPct val="100000"/>
              </a:lnSpc>
              <a:spcBef>
                <a:spcPct val="0"/>
              </a:spcBef>
              <a:spcAft>
                <a:spcPct val="0"/>
              </a:spcAft>
              <a:buClrTx/>
              <a:buSzTx/>
              <a:buFontTx/>
              <a:buNone/>
              <a:tabLst/>
            </a:pPr>
            <a:endParaRPr kumimoji="0" lang="en-US" altLang="en-US" sz="1800" b="1" i="0" u="none" strike="noStrike" cap="none" normalizeH="0" baseline="0">
              <a:ln>
                <a:noFill/>
              </a:ln>
              <a:solidFill>
                <a:schemeClr val="tx1"/>
              </a:solidFill>
              <a:effectLst/>
              <a:latin typeface="Arial" panose="020B0604020202020204" pitchFamily="34" charset="0"/>
            </a:endParaRPr>
          </a:p>
        </p:txBody>
      </p:sp>
      <p:sp>
        <p:nvSpPr>
          <p:cNvPr id="106" name="Text Box 44">
            <a:extLst>
              <a:ext uri="{FF2B5EF4-FFF2-40B4-BE49-F238E27FC236}">
                <a16:creationId xmlns:a16="http://schemas.microsoft.com/office/drawing/2014/main" id="{D32F0188-7762-44E0-A5E1-90DEBE11556A}"/>
              </a:ext>
            </a:extLst>
          </p:cNvPr>
          <p:cNvSpPr txBox="1">
            <a:spLocks noChangeArrowheads="1"/>
          </p:cNvSpPr>
          <p:nvPr/>
        </p:nvSpPr>
        <p:spPr bwMode="auto">
          <a:xfrm>
            <a:off x="1612428" y="4334453"/>
            <a:ext cx="995363" cy="366302"/>
          </a:xfrm>
          <a:prstGeom prst="rect">
            <a:avLst/>
          </a:prstGeom>
          <a:solidFill>
            <a:srgbClr val="FFFFFF"/>
          </a:solidFill>
          <a:ln w="9525">
            <a:noFill/>
            <a:miter lim="800000"/>
            <a:headEnd/>
            <a:tailEnd/>
          </a:ln>
        </p:spPr>
        <p:txBody>
          <a:bodyPr vert="horz" wrap="square" lIns="91440" tIns="45720" rIns="91440" bIns="45720" numCol="1" anchor="t" anchorCtr="0" compatLnSpc="1">
            <a:prstTxWarp prst="textNoShape">
              <a:avLst/>
            </a:prstTxWarp>
          </a:bodyPr>
          <a:lstStyle/>
          <a:p>
            <a:pPr marL="0" marR="0" lvl="0" indent="0" algn="l" defTabSz="914400" rtl="0" eaLnBrk="0" fontAlgn="base" latinLnBrk="0" hangingPunct="0">
              <a:lnSpc>
                <a:spcPct val="100000"/>
              </a:lnSpc>
              <a:spcBef>
                <a:spcPct val="0"/>
              </a:spcBef>
              <a:spcAft>
                <a:spcPct val="0"/>
              </a:spcAft>
              <a:buClrTx/>
              <a:buSzTx/>
              <a:buFontTx/>
              <a:buNone/>
              <a:tabLst/>
            </a:pPr>
            <a:r>
              <a:rPr lang="en-US" altLang="en-US" sz="900" b="1" i="1" dirty="0">
                <a:solidFill>
                  <a:srgbClr val="C00000"/>
                </a:solidFill>
                <a:latin typeface="Arial" panose="020B0604020202020204" pitchFamily="34" charset="0"/>
                <a:ea typeface="Times New Roman" panose="02020603050405020304" pitchFamily="18" charset="0"/>
              </a:rPr>
              <a:t>Enter </a:t>
            </a:r>
            <a:r>
              <a:rPr kumimoji="0" lang="en-US" altLang="en-US" sz="900" b="1" i="1" u="none" strike="noStrike" cap="none" normalizeH="0" baseline="0" dirty="0">
                <a:ln>
                  <a:noFill/>
                </a:ln>
                <a:solidFill>
                  <a:srgbClr val="C00000"/>
                </a:solidFill>
                <a:effectLst/>
                <a:latin typeface="Arial" panose="020B0604020202020204" pitchFamily="34" charset="0"/>
                <a:ea typeface="Times New Roman" panose="02020603050405020304" pitchFamily="18" charset="0"/>
              </a:rPr>
              <a:t>(</a:t>
            </a:r>
            <a:r>
              <a:rPr lang="en-US" altLang="en-US" sz="900" b="1" i="1" dirty="0">
                <a:solidFill>
                  <a:srgbClr val="C00000"/>
                </a:solidFill>
                <a:latin typeface="Arial" panose="020B0604020202020204" pitchFamily="34" charset="0"/>
                <a:ea typeface="Times New Roman" panose="02020603050405020304" pitchFamily="18" charset="0"/>
              </a:rPr>
              <a:t>usual </a:t>
            </a:r>
            <a:r>
              <a:rPr kumimoji="0" lang="en-US" altLang="en-US" sz="900" b="1" i="1" u="none" strike="noStrike" cap="none" normalizeH="0" baseline="0" dirty="0">
                <a:ln>
                  <a:noFill/>
                </a:ln>
                <a:solidFill>
                  <a:srgbClr val="C00000"/>
                </a:solidFill>
                <a:effectLst/>
                <a:latin typeface="Arial" panose="020B0604020202020204" pitchFamily="34" charset="0"/>
                <a:ea typeface="Times New Roman" panose="02020603050405020304" pitchFamily="18" charset="0"/>
              </a:rPr>
              <a:t>ROR structure) .</a:t>
            </a:r>
            <a:endParaRPr kumimoji="0" lang="en-US" altLang="en-US" sz="1800" b="1" i="1" u="none" strike="noStrike" cap="none" normalizeH="0" baseline="0" dirty="0">
              <a:ln>
                <a:noFill/>
              </a:ln>
              <a:solidFill>
                <a:srgbClr val="C00000"/>
              </a:solidFill>
              <a:effectLst/>
              <a:latin typeface="Arial" panose="020B0604020202020204" pitchFamily="34" charset="0"/>
            </a:endParaRPr>
          </a:p>
        </p:txBody>
      </p:sp>
      <p:sp>
        <p:nvSpPr>
          <p:cNvPr id="45" name="Straight Connector 28">
            <a:extLst>
              <a:ext uri="{FF2B5EF4-FFF2-40B4-BE49-F238E27FC236}">
                <a16:creationId xmlns:a16="http://schemas.microsoft.com/office/drawing/2014/main" id="{306124BF-8065-4E91-9AC5-32DFAD1A393D}"/>
              </a:ext>
            </a:extLst>
          </p:cNvPr>
          <p:cNvSpPr>
            <a:spLocks noChangeShapeType="1"/>
          </p:cNvSpPr>
          <p:nvPr/>
        </p:nvSpPr>
        <p:spPr bwMode="auto">
          <a:xfrm flipH="1">
            <a:off x="3037839" y="3566167"/>
            <a:ext cx="3149153" cy="1605274"/>
          </a:xfrm>
          <a:prstGeom prst="line">
            <a:avLst/>
          </a:prstGeom>
          <a:noFill/>
          <a:ln w="28575">
            <a:solidFill>
              <a:srgbClr val="C00000"/>
            </a:solidFill>
            <a:round/>
            <a:headEnd/>
            <a:tailEnd type="triangle" w="med" len="med"/>
          </a:ln>
          <a:extLst>
            <a:ext uri="{909E8E84-426E-40DD-AFC4-6F175D3DCCD1}">
              <a14:hiddenFill xmlns:a14="http://schemas.microsoft.com/office/drawing/2010/main">
                <a:noFill/>
              </a14:hiddenFill>
            </a:ext>
          </a:extLst>
        </p:spPr>
        <p:txBody>
          <a:bodyPr vert="horz" wrap="square" lIns="91440" tIns="45720" rIns="91440" bIns="45720" numCol="1" anchor="t" anchorCtr="0" compatLnSpc="1">
            <a:prstTxWarp prst="textNoShape">
              <a:avLst/>
            </a:prstTxWarp>
          </a:bodyPr>
          <a:lstStyle/>
          <a:p>
            <a:endParaRPr lang="en-US" b="1"/>
          </a:p>
        </p:txBody>
      </p:sp>
      <p:sp>
        <p:nvSpPr>
          <p:cNvPr id="46" name="Straight Connector 52">
            <a:extLst>
              <a:ext uri="{FF2B5EF4-FFF2-40B4-BE49-F238E27FC236}">
                <a16:creationId xmlns:a16="http://schemas.microsoft.com/office/drawing/2014/main" id="{DD2FF181-119E-4ADE-8194-25B4BFAA121D}"/>
              </a:ext>
            </a:extLst>
          </p:cNvPr>
          <p:cNvSpPr>
            <a:spLocks noChangeShapeType="1"/>
          </p:cNvSpPr>
          <p:nvPr/>
        </p:nvSpPr>
        <p:spPr bwMode="auto">
          <a:xfrm>
            <a:off x="2811463" y="2114394"/>
            <a:ext cx="3375976" cy="1459401"/>
          </a:xfrm>
          <a:prstGeom prst="line">
            <a:avLst/>
          </a:prstGeom>
          <a:noFill/>
          <a:ln w="28575">
            <a:solidFill>
              <a:srgbClr val="C00000"/>
            </a:solidFill>
            <a:round/>
            <a:headEnd type="none" w="med" len="med"/>
            <a:tailEnd type="none" w="med" len="med"/>
          </a:ln>
          <a:extLst>
            <a:ext uri="{909E8E84-426E-40DD-AFC4-6F175D3DCCD1}">
              <a14:hiddenFill xmlns:a14="http://schemas.microsoft.com/office/drawing/2010/main">
                <a:noFill/>
              </a14:hiddenFill>
            </a:ext>
          </a:extLst>
        </p:spPr>
        <p:txBody>
          <a:bodyPr vert="horz" wrap="square" lIns="91440" tIns="45720" rIns="91440" bIns="45720" numCol="1" anchor="t" anchorCtr="0" compatLnSpc="1">
            <a:prstTxWarp prst="textNoShape">
              <a:avLst/>
            </a:prstTxWarp>
          </a:bodyPr>
          <a:lstStyle/>
          <a:p>
            <a:endParaRPr lang="en-US" b="1"/>
          </a:p>
        </p:txBody>
      </p:sp>
      <p:sp>
        <p:nvSpPr>
          <p:cNvPr id="47" name="Text Box 53">
            <a:extLst>
              <a:ext uri="{FF2B5EF4-FFF2-40B4-BE49-F238E27FC236}">
                <a16:creationId xmlns:a16="http://schemas.microsoft.com/office/drawing/2014/main" id="{3DF47F48-E963-4FDB-82A5-A4D7249B7150}"/>
              </a:ext>
            </a:extLst>
          </p:cNvPr>
          <p:cNvSpPr txBox="1">
            <a:spLocks noChangeArrowheads="1"/>
          </p:cNvSpPr>
          <p:nvPr/>
        </p:nvSpPr>
        <p:spPr bwMode="auto">
          <a:xfrm>
            <a:off x="3375942" y="1802829"/>
            <a:ext cx="1124938" cy="621585"/>
          </a:xfrm>
          <a:prstGeom prst="rect">
            <a:avLst/>
          </a:prstGeom>
          <a:solidFill>
            <a:srgbClr val="FFFF00"/>
          </a:solidFill>
          <a:ln w="9525">
            <a:solidFill>
              <a:srgbClr val="C00000"/>
            </a:solidFill>
            <a:miter lim="800000"/>
            <a:headEnd/>
            <a:tailEnd/>
          </a:ln>
        </p:spPr>
        <p:txBody>
          <a:bodyPr vert="horz" wrap="square" lIns="91440" tIns="45720" rIns="91440" bIns="45720" numCol="1" anchor="t" anchorCtr="0" compatLnSpc="1">
            <a:prstTxWarp prst="textNoShape">
              <a:avLst/>
            </a:prstTxWarp>
          </a:bodyPr>
          <a:lstStyle/>
          <a:p>
            <a:pPr marL="0" marR="0" lvl="0" indent="0" algn="l" defTabSz="914400" rtl="0" eaLnBrk="0" fontAlgn="base" latinLnBrk="0" hangingPunct="0">
              <a:lnSpc>
                <a:spcPct val="100000"/>
              </a:lnSpc>
              <a:spcBef>
                <a:spcPct val="0"/>
              </a:spcBef>
              <a:spcAft>
                <a:spcPct val="0"/>
              </a:spcAft>
              <a:buClrTx/>
              <a:buSzTx/>
              <a:buFontTx/>
              <a:buNone/>
              <a:tabLst/>
            </a:pPr>
            <a:r>
              <a:rPr kumimoji="0" lang="en-US" altLang="en-US" sz="900" b="1" i="0" u="none" strike="noStrike" cap="none" normalizeH="0" baseline="0" dirty="0">
                <a:ln>
                  <a:noFill/>
                </a:ln>
                <a:solidFill>
                  <a:srgbClr val="C00000"/>
                </a:solidFill>
                <a:effectLst/>
                <a:latin typeface="Arial" panose="020B0604020202020204" pitchFamily="34" charset="0"/>
                <a:ea typeface="Times New Roman" panose="02020603050405020304" pitchFamily="18" charset="0"/>
              </a:rPr>
              <a:t>Go </a:t>
            </a:r>
            <a:r>
              <a:rPr lang="en-US" altLang="en-US" sz="900" b="1" dirty="0">
                <a:solidFill>
                  <a:srgbClr val="C00000"/>
                </a:solidFill>
                <a:latin typeface="Arial" panose="020B0604020202020204" pitchFamily="34" charset="0"/>
                <a:ea typeface="Times New Roman" panose="02020603050405020304" pitchFamily="18" charset="0"/>
              </a:rPr>
              <a:t>Directly to #</a:t>
            </a:r>
            <a:r>
              <a:rPr kumimoji="0" lang="en-US" altLang="en-US" sz="900" b="1" i="0" u="none" strike="noStrike" cap="none" normalizeH="0" baseline="0" dirty="0">
                <a:ln>
                  <a:noFill/>
                </a:ln>
                <a:solidFill>
                  <a:srgbClr val="C00000"/>
                </a:solidFill>
                <a:effectLst/>
                <a:latin typeface="Arial" panose="020B0604020202020204" pitchFamily="34" charset="0"/>
                <a:ea typeface="Times New Roman" panose="02020603050405020304" pitchFamily="18" charset="0"/>
              </a:rPr>
              <a:t>3  (ROR Step 1)</a:t>
            </a:r>
            <a:endParaRPr kumimoji="0" lang="en-US" altLang="en-US" sz="1800" b="1" i="0" u="none" strike="noStrike" cap="none" normalizeH="0" baseline="0" dirty="0">
              <a:ln>
                <a:noFill/>
              </a:ln>
              <a:solidFill>
                <a:srgbClr val="C00000"/>
              </a:solidFill>
              <a:effectLst/>
              <a:latin typeface="Arial" panose="020B0604020202020204" pitchFamily="34" charset="0"/>
            </a:endParaRPr>
          </a:p>
        </p:txBody>
      </p:sp>
    </p:spTree>
    <p:extLst>
      <p:ext uri="{BB962C8B-B14F-4D97-AF65-F5344CB8AC3E}">
        <p14:creationId xmlns:p14="http://schemas.microsoft.com/office/powerpoint/2010/main" val="2451618763"/>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C2C196F1-E13E-4CE6-8B7B-7E42A3EDAE3D}"/>
              </a:ext>
            </a:extLst>
          </p:cNvPr>
          <p:cNvSpPr>
            <a:spLocks noGrp="1"/>
          </p:cNvSpPr>
          <p:nvPr>
            <p:ph type="title"/>
          </p:nvPr>
        </p:nvSpPr>
        <p:spPr/>
        <p:txBody>
          <a:bodyPr/>
          <a:lstStyle/>
          <a:p>
            <a:r>
              <a:rPr lang="en-US" dirty="0"/>
              <a:t>Proving Anticompetitive Effects (as Part of Step 1) in Detail</a:t>
            </a:r>
          </a:p>
        </p:txBody>
      </p:sp>
      <p:sp>
        <p:nvSpPr>
          <p:cNvPr id="3" name="Content Placeholder 2">
            <a:extLst>
              <a:ext uri="{FF2B5EF4-FFF2-40B4-BE49-F238E27FC236}">
                <a16:creationId xmlns:a16="http://schemas.microsoft.com/office/drawing/2014/main" id="{712701E2-A055-4070-9D37-A4FD823A4020}"/>
              </a:ext>
            </a:extLst>
          </p:cNvPr>
          <p:cNvSpPr>
            <a:spLocks noGrp="1"/>
          </p:cNvSpPr>
          <p:nvPr>
            <p:ph idx="1"/>
          </p:nvPr>
        </p:nvSpPr>
        <p:spPr>
          <a:xfrm>
            <a:off x="703304" y="1496852"/>
            <a:ext cx="7298933" cy="4351338"/>
          </a:xfrm>
        </p:spPr>
        <p:txBody>
          <a:bodyPr>
            <a:normAutofit lnSpcReduction="10000"/>
          </a:bodyPr>
          <a:lstStyle/>
          <a:p>
            <a:r>
              <a:rPr lang="en-US" dirty="0"/>
              <a:t>Direct evidence of anticompetitive effects</a:t>
            </a:r>
          </a:p>
          <a:p>
            <a:pPr lvl="1"/>
            <a:r>
              <a:rPr lang="en-US" dirty="0"/>
              <a:t>Price increases, quality reductions, etc.</a:t>
            </a:r>
          </a:p>
          <a:p>
            <a:pPr lvl="1"/>
            <a:r>
              <a:rPr lang="en-US" dirty="0"/>
              <a:t>Output reductions</a:t>
            </a:r>
          </a:p>
          <a:p>
            <a:pPr lvl="1"/>
            <a:r>
              <a:rPr lang="en-US" dirty="0"/>
              <a:t>Coordinated pricing</a:t>
            </a:r>
          </a:p>
          <a:p>
            <a:r>
              <a:rPr lang="en-US" dirty="0"/>
              <a:t>Circumstantial evidence </a:t>
            </a:r>
          </a:p>
          <a:p>
            <a:pPr lvl="1"/>
            <a:r>
              <a:rPr lang="en-US" dirty="0"/>
              <a:t>Economically valid economic theory </a:t>
            </a:r>
          </a:p>
          <a:p>
            <a:pPr lvl="1"/>
            <a:r>
              <a:rPr lang="en-US" dirty="0">
                <a:solidFill>
                  <a:srgbClr val="C00000"/>
                </a:solidFill>
              </a:rPr>
              <a:t>Collective market power plus nature of the agreement show likely effects</a:t>
            </a:r>
          </a:p>
          <a:p>
            <a:pPr lvl="2"/>
            <a:r>
              <a:rPr lang="en-US" dirty="0"/>
              <a:t>(e.g., prohibition of independent competition with non-JV assets would be relevant )</a:t>
            </a:r>
          </a:p>
          <a:p>
            <a:r>
              <a:rPr lang="en-US" dirty="0"/>
              <a:t>Anticipatory rejection of claimed efficiency justifications and effects</a:t>
            </a:r>
          </a:p>
        </p:txBody>
      </p:sp>
      <p:cxnSp>
        <p:nvCxnSpPr>
          <p:cNvPr id="6" name="Straight Arrow Connector 5">
            <a:extLst>
              <a:ext uri="{FF2B5EF4-FFF2-40B4-BE49-F238E27FC236}">
                <a16:creationId xmlns:a16="http://schemas.microsoft.com/office/drawing/2014/main" id="{8D3F9523-99A3-4B4E-B2EA-1984EAE3DF35}"/>
              </a:ext>
            </a:extLst>
          </p:cNvPr>
          <p:cNvCxnSpPr>
            <a:cxnSpLocks/>
          </p:cNvCxnSpPr>
          <p:nvPr/>
        </p:nvCxnSpPr>
        <p:spPr>
          <a:xfrm flipH="1" flipV="1">
            <a:off x="7426908" y="5253652"/>
            <a:ext cx="1150658" cy="214992"/>
          </a:xfrm>
          <a:prstGeom prst="straightConnector1">
            <a:avLst/>
          </a:prstGeom>
          <a:ln w="38100">
            <a:tailEnd type="triangle"/>
          </a:ln>
        </p:spPr>
        <p:style>
          <a:lnRef idx="1">
            <a:schemeClr val="accent1"/>
          </a:lnRef>
          <a:fillRef idx="0">
            <a:schemeClr val="accent1"/>
          </a:fillRef>
          <a:effectRef idx="0">
            <a:schemeClr val="accent1"/>
          </a:effectRef>
          <a:fontRef idx="minor">
            <a:schemeClr val="tx1"/>
          </a:fontRef>
        </p:style>
      </p:cxnSp>
      <p:sp>
        <p:nvSpPr>
          <p:cNvPr id="7" name="Rectangle 6">
            <a:extLst>
              <a:ext uri="{FF2B5EF4-FFF2-40B4-BE49-F238E27FC236}">
                <a16:creationId xmlns:a16="http://schemas.microsoft.com/office/drawing/2014/main" id="{88F7AAD4-14F2-4151-81BE-4E40201F0078}"/>
              </a:ext>
            </a:extLst>
          </p:cNvPr>
          <p:cNvSpPr/>
          <p:nvPr/>
        </p:nvSpPr>
        <p:spPr>
          <a:xfrm>
            <a:off x="8930640" y="4638233"/>
            <a:ext cx="3088640" cy="2017696"/>
          </a:xfrm>
          <a:prstGeom prst="rect">
            <a:avLst/>
          </a:prstGeom>
          <a:solidFill>
            <a:schemeClr val="bg1"/>
          </a:solidFill>
          <a:ln w="38100">
            <a:solidFill>
              <a:srgbClr val="0070C0"/>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a:defRPr/>
            </a:pPr>
            <a:r>
              <a:rPr lang="en-US" b="1" dirty="0">
                <a:solidFill>
                  <a:srgbClr val="0070C0"/>
                </a:solidFill>
                <a:latin typeface="Times New Roman" panose="02020603050405020304" pitchFamily="18" charset="0"/>
                <a:cs typeface="Times New Roman" panose="02020603050405020304" pitchFamily="18" charset="0"/>
              </a:rPr>
              <a:t>This formally goes into Rebuttal of Step 2.  </a:t>
            </a:r>
            <a:br>
              <a:rPr lang="en-US" b="1" dirty="0">
                <a:solidFill>
                  <a:srgbClr val="0070C0"/>
                </a:solidFill>
                <a:latin typeface="Times New Roman" panose="02020603050405020304" pitchFamily="18" charset="0"/>
                <a:cs typeface="Times New Roman" panose="02020603050405020304" pitchFamily="18" charset="0"/>
              </a:rPr>
            </a:br>
            <a:r>
              <a:rPr lang="en-US" b="1" dirty="0">
                <a:solidFill>
                  <a:srgbClr val="0070C0"/>
                </a:solidFill>
                <a:latin typeface="Times New Roman" panose="02020603050405020304" pitchFamily="18" charset="0"/>
                <a:cs typeface="Times New Roman" panose="02020603050405020304" pitchFamily="18" charset="0"/>
              </a:rPr>
              <a:t>(And it also would be part of establishing an anticompetitive presumption in Step 1)</a:t>
            </a:r>
          </a:p>
        </p:txBody>
      </p:sp>
    </p:spTree>
    <p:extLst>
      <p:ext uri="{BB962C8B-B14F-4D97-AF65-F5344CB8AC3E}">
        <p14:creationId xmlns:p14="http://schemas.microsoft.com/office/powerpoint/2010/main" val="1317373711"/>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52E39764-3AA9-4D04-BCAC-660AD8129CB5}"/>
              </a:ext>
            </a:extLst>
          </p:cNvPr>
          <p:cNvSpPr>
            <a:spLocks noGrp="1"/>
          </p:cNvSpPr>
          <p:nvPr>
            <p:ph type="title"/>
          </p:nvPr>
        </p:nvSpPr>
        <p:spPr>
          <a:xfrm>
            <a:off x="838199" y="0"/>
            <a:ext cx="10515600" cy="1325563"/>
          </a:xfrm>
        </p:spPr>
        <p:txBody>
          <a:bodyPr/>
          <a:lstStyle/>
          <a:p>
            <a:r>
              <a:rPr lang="en-US" dirty="0"/>
              <a:t>Proving (Collective) Market Power (as Part of Step 1) in Detail</a:t>
            </a:r>
          </a:p>
        </p:txBody>
      </p:sp>
      <p:sp>
        <p:nvSpPr>
          <p:cNvPr id="3" name="Content Placeholder 2">
            <a:extLst>
              <a:ext uri="{FF2B5EF4-FFF2-40B4-BE49-F238E27FC236}">
                <a16:creationId xmlns:a16="http://schemas.microsoft.com/office/drawing/2014/main" id="{E7456237-52A5-48C6-BDD8-409D876D3663}"/>
              </a:ext>
            </a:extLst>
          </p:cNvPr>
          <p:cNvSpPr>
            <a:spLocks noGrp="1"/>
          </p:cNvSpPr>
          <p:nvPr>
            <p:ph idx="1"/>
          </p:nvPr>
        </p:nvSpPr>
        <p:spPr>
          <a:xfrm>
            <a:off x="838199" y="1304818"/>
            <a:ext cx="7042079" cy="5650785"/>
          </a:xfrm>
        </p:spPr>
        <p:txBody>
          <a:bodyPr>
            <a:normAutofit fontScale="92500" lnSpcReduction="10000"/>
          </a:bodyPr>
          <a:lstStyle/>
          <a:p>
            <a:r>
              <a:rPr lang="en-US" b="1" dirty="0"/>
              <a:t>#A: </a:t>
            </a:r>
            <a:r>
              <a:rPr lang="en-US" dirty="0"/>
              <a:t>Circumstantial evidence of market power</a:t>
            </a:r>
          </a:p>
          <a:p>
            <a:pPr lvl="1"/>
            <a:r>
              <a:rPr lang="en-US" dirty="0"/>
              <a:t>Market share plus entry barriers as circumstantial evidence of market power</a:t>
            </a:r>
          </a:p>
          <a:p>
            <a:r>
              <a:rPr lang="en-US" b="1" dirty="0"/>
              <a:t>#B: </a:t>
            </a:r>
            <a:r>
              <a:rPr lang="en-US" dirty="0"/>
              <a:t>Direct evidence of market power from conduct</a:t>
            </a:r>
          </a:p>
          <a:p>
            <a:pPr lvl="1"/>
            <a:r>
              <a:rPr lang="en-US" dirty="0"/>
              <a:t>Pricing independent of competitors </a:t>
            </a:r>
          </a:p>
          <a:p>
            <a:pPr lvl="1"/>
            <a:r>
              <a:rPr lang="en-US" dirty="0"/>
              <a:t>Raising price in response to exit of competitors, after acquisitions, etc.</a:t>
            </a:r>
          </a:p>
          <a:p>
            <a:pPr lvl="1"/>
            <a:r>
              <a:rPr lang="en-US" dirty="0"/>
              <a:t>Charging higher prices for products where face less competition </a:t>
            </a:r>
          </a:p>
          <a:p>
            <a:pPr lvl="1"/>
            <a:r>
              <a:rPr lang="en-US" dirty="0"/>
              <a:t>Engaging in conduct that a competitive firm would not use</a:t>
            </a:r>
          </a:p>
          <a:p>
            <a:r>
              <a:rPr lang="en-US" b="1" dirty="0"/>
              <a:t>#C: </a:t>
            </a:r>
            <a:r>
              <a:rPr lang="en-US" dirty="0"/>
              <a:t>Infer market power from direct evidence of anticompetitive effects</a:t>
            </a:r>
          </a:p>
          <a:p>
            <a:pPr lvl="1"/>
            <a:r>
              <a:rPr lang="en-US" dirty="0"/>
              <a:t>Absent market power, the anticompetitive effects would not occur </a:t>
            </a:r>
          </a:p>
          <a:p>
            <a:pPr lvl="1"/>
            <a:endParaRPr lang="en-US" dirty="0"/>
          </a:p>
        </p:txBody>
      </p:sp>
      <p:cxnSp>
        <p:nvCxnSpPr>
          <p:cNvPr id="4" name="Straight Arrow Connector 3">
            <a:extLst>
              <a:ext uri="{FF2B5EF4-FFF2-40B4-BE49-F238E27FC236}">
                <a16:creationId xmlns:a16="http://schemas.microsoft.com/office/drawing/2014/main" id="{355EC5E6-EEA1-4E9A-B27C-3F672AC0E709}"/>
              </a:ext>
            </a:extLst>
          </p:cNvPr>
          <p:cNvCxnSpPr>
            <a:cxnSpLocks/>
          </p:cNvCxnSpPr>
          <p:nvPr/>
        </p:nvCxnSpPr>
        <p:spPr>
          <a:xfrm flipH="1">
            <a:off x="7315199" y="4530904"/>
            <a:ext cx="1808204" cy="611137"/>
          </a:xfrm>
          <a:prstGeom prst="straightConnector1">
            <a:avLst/>
          </a:prstGeom>
          <a:ln w="38100">
            <a:tailEnd type="triangle"/>
          </a:ln>
        </p:spPr>
        <p:style>
          <a:lnRef idx="1">
            <a:schemeClr val="accent1"/>
          </a:lnRef>
          <a:fillRef idx="0">
            <a:schemeClr val="accent1"/>
          </a:fillRef>
          <a:effectRef idx="0">
            <a:schemeClr val="accent1"/>
          </a:effectRef>
          <a:fontRef idx="minor">
            <a:schemeClr val="tx1"/>
          </a:fontRef>
        </p:style>
      </p:cxnSp>
      <p:sp>
        <p:nvSpPr>
          <p:cNvPr id="5" name="Rectangle 4">
            <a:extLst>
              <a:ext uri="{FF2B5EF4-FFF2-40B4-BE49-F238E27FC236}">
                <a16:creationId xmlns:a16="http://schemas.microsoft.com/office/drawing/2014/main" id="{0C894013-44B6-48C4-AA88-70123EF76567}"/>
              </a:ext>
            </a:extLst>
          </p:cNvPr>
          <p:cNvSpPr/>
          <p:nvPr/>
        </p:nvSpPr>
        <p:spPr>
          <a:xfrm>
            <a:off x="9688530" y="3389356"/>
            <a:ext cx="2261268" cy="1937619"/>
          </a:xfrm>
          <a:prstGeom prst="rect">
            <a:avLst/>
          </a:prstGeom>
          <a:solidFill>
            <a:schemeClr val="bg1"/>
          </a:solidFill>
          <a:ln w="38100">
            <a:solidFill>
              <a:srgbClr val="0070C0"/>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a:defRPr/>
            </a:pPr>
            <a:r>
              <a:rPr lang="en-US" b="1" dirty="0">
                <a:solidFill>
                  <a:srgbClr val="0070C0"/>
                </a:solidFill>
                <a:latin typeface="Times New Roman" panose="02020603050405020304" pitchFamily="18" charset="0"/>
                <a:cs typeface="Times New Roman" panose="02020603050405020304" pitchFamily="18" charset="0"/>
              </a:rPr>
              <a:t>As noted, </a:t>
            </a:r>
            <a:r>
              <a:rPr lang="en-US" b="1" i="1" dirty="0">
                <a:solidFill>
                  <a:srgbClr val="0070C0"/>
                </a:solidFill>
                <a:latin typeface="Times New Roman" panose="02020603050405020304" pitchFamily="18" charset="0"/>
                <a:cs typeface="Times New Roman" panose="02020603050405020304" pitchFamily="18" charset="0"/>
              </a:rPr>
              <a:t>American Express </a:t>
            </a:r>
            <a:r>
              <a:rPr lang="en-US" b="1" dirty="0">
                <a:solidFill>
                  <a:srgbClr val="0070C0"/>
                </a:solidFill>
                <a:latin typeface="Times New Roman" panose="02020603050405020304" pitchFamily="18" charset="0"/>
                <a:cs typeface="Times New Roman" panose="02020603050405020304" pitchFamily="18" charset="0"/>
              </a:rPr>
              <a:t>rejects #C as the sole evidence.  It demanded #A in that case</a:t>
            </a:r>
          </a:p>
        </p:txBody>
      </p:sp>
    </p:spTree>
    <p:extLst>
      <p:ext uri="{BB962C8B-B14F-4D97-AF65-F5344CB8AC3E}">
        <p14:creationId xmlns:p14="http://schemas.microsoft.com/office/powerpoint/2010/main" val="4109683222"/>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A10BE4EF-1BE2-485F-81B2-FAC05589751B}"/>
              </a:ext>
            </a:extLst>
          </p:cNvPr>
          <p:cNvSpPr>
            <a:spLocks noGrp="1"/>
          </p:cNvSpPr>
          <p:nvPr>
            <p:ph type="title"/>
          </p:nvPr>
        </p:nvSpPr>
        <p:spPr/>
        <p:txBody>
          <a:bodyPr>
            <a:normAutofit/>
          </a:bodyPr>
          <a:lstStyle/>
          <a:p>
            <a:pPr algn="ctr"/>
            <a:r>
              <a:rPr lang="en-US" sz="3600" dirty="0" err="1"/>
              <a:t>RealComp</a:t>
            </a:r>
            <a:r>
              <a:rPr lang="en-US" sz="3600" dirty="0"/>
              <a:t> II (p. 258)</a:t>
            </a:r>
          </a:p>
        </p:txBody>
      </p:sp>
      <p:sp>
        <p:nvSpPr>
          <p:cNvPr id="3" name="Text Placeholder 2">
            <a:extLst>
              <a:ext uri="{FF2B5EF4-FFF2-40B4-BE49-F238E27FC236}">
                <a16:creationId xmlns:a16="http://schemas.microsoft.com/office/drawing/2014/main" id="{6A1562C1-5548-4EE3-B387-950851902E4E}"/>
              </a:ext>
            </a:extLst>
          </p:cNvPr>
          <p:cNvSpPr>
            <a:spLocks noGrp="1"/>
          </p:cNvSpPr>
          <p:nvPr>
            <p:ph type="body" idx="1"/>
          </p:nvPr>
        </p:nvSpPr>
        <p:spPr/>
        <p:txBody>
          <a:bodyPr/>
          <a:lstStyle/>
          <a:p>
            <a:r>
              <a:rPr lang="en-US" dirty="0"/>
              <a:t> </a:t>
            </a:r>
          </a:p>
        </p:txBody>
      </p:sp>
    </p:spTree>
    <p:extLst>
      <p:ext uri="{BB962C8B-B14F-4D97-AF65-F5344CB8AC3E}">
        <p14:creationId xmlns:p14="http://schemas.microsoft.com/office/powerpoint/2010/main" val="209140657"/>
      </p:ext>
    </p:extLst>
  </p:cSld>
  <p:clrMapOvr>
    <a:masterClrMapping/>
  </p:clrMapOvr>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Times New Roman">
      <a:majorFont>
        <a:latin typeface="Times New Roman"/>
        <a:ea typeface=""/>
        <a:cs typeface=""/>
      </a:majorFont>
      <a:minorFont>
        <a:latin typeface="Times New Roman"/>
        <a:ea typeface=""/>
        <a:cs typeface=""/>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theme/theme2.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otalTime>3504</TotalTime>
  <Words>6173</Words>
  <Application>Microsoft Office PowerPoint</Application>
  <PresentationFormat>Widescreen</PresentationFormat>
  <Paragraphs>499</Paragraphs>
  <Slides>44</Slides>
  <Notes>3</Notes>
  <HiddenSlides>0</HiddenSlides>
  <MMClips>0</MMClips>
  <ScaleCrop>false</ScaleCrop>
  <HeadingPairs>
    <vt:vector size="6" baseType="variant">
      <vt:variant>
        <vt:lpstr>Fonts Used</vt:lpstr>
      </vt:variant>
      <vt:variant>
        <vt:i4>3</vt:i4>
      </vt:variant>
      <vt:variant>
        <vt:lpstr>Theme</vt:lpstr>
      </vt:variant>
      <vt:variant>
        <vt:i4>1</vt:i4>
      </vt:variant>
      <vt:variant>
        <vt:lpstr>Slide Titles</vt:lpstr>
      </vt:variant>
      <vt:variant>
        <vt:i4>44</vt:i4>
      </vt:variant>
    </vt:vector>
  </HeadingPairs>
  <TitlesOfParts>
    <vt:vector size="48" baseType="lpstr">
      <vt:lpstr>Arial</vt:lpstr>
      <vt:lpstr>Calibri</vt:lpstr>
      <vt:lpstr>Times New Roman</vt:lpstr>
      <vt:lpstr>Office Theme</vt:lpstr>
      <vt:lpstr>  Topic 6 Proving Anticompetitive Effects in the Modern Rule of Reason  (Summary, RealComp II, Safeway &amp; Amex Sidebar)  Professor Steven Salop Antitrust Econ &amp; Law Fall 2021       </vt:lpstr>
      <vt:lpstr>The Evolution of Section 1 Law: 1890 – Present</vt:lpstr>
      <vt:lpstr>Multiple Flavors of the Rule of Reason</vt:lpstr>
      <vt:lpstr>Structured Rule of Reason as a  3-Step Burden-Shifting Approach</vt:lpstr>
      <vt:lpstr>With These Additional Comments  from Alston</vt:lpstr>
      <vt:lpstr>PowerPoint Presentation</vt:lpstr>
      <vt:lpstr>Proving Anticompetitive Effects (as Part of Step 1) in Detail</vt:lpstr>
      <vt:lpstr>Proving (Collective) Market Power (as Part of Step 1) in Detail</vt:lpstr>
      <vt:lpstr>RealComp II (p. 258)</vt:lpstr>
      <vt:lpstr>RealComp: Market Background, Conduct, and Effects</vt:lpstr>
      <vt:lpstr>6th Cir Competitive Effects Outline (pp. 266-70)</vt:lpstr>
      <vt:lpstr>RealComp Legal Standard and Conclusions</vt:lpstr>
      <vt:lpstr>Sidebar:  Rejection of Direct Evidence of Market Power  in Vertical Agreement Cases Ohio v. American Express (2018)</vt:lpstr>
      <vt:lpstr>Direct Evidence of Anticompetitive Effects</vt:lpstr>
      <vt:lpstr>Supreme Court in Amex (2018): 5-4 Majority Rejected  Direct Evidence to Infer Market Power in Vertical Agreement Cases</vt:lpstr>
      <vt:lpstr>But This Biased Approach Is a Flawed Step Backwards</vt:lpstr>
      <vt:lpstr>Modern Challenges: Casebook Four Case Studies       (pp. 286-94) </vt:lpstr>
      <vt:lpstr>California v Safeway (9th Cir. 2011): Conduct and Effects</vt:lpstr>
      <vt:lpstr>California v. Safeway Litigation</vt:lpstr>
      <vt:lpstr>9th Cir (en banc) Antitrust Reasoning </vt:lpstr>
      <vt:lpstr>Why Did the California AG Abandon the Case Rather Than Litigate Under the Rule of Reason? Two Views</vt:lpstr>
      <vt:lpstr>Concerted Monopsony &amp; Buyer Power</vt:lpstr>
      <vt:lpstr>Monopsony Power: Introduction</vt:lpstr>
      <vt:lpstr>Basic Monopsony Diagram </vt:lpstr>
      <vt:lpstr>Some Complexities Regarding Input Supply Elasticity </vt:lpstr>
      <vt:lpstr>Monopsonist Facing Perfectly Elastic Input Supply</vt:lpstr>
      <vt:lpstr>Monopsonist Facing Perfectly Inelastic Supply (at the margin)</vt:lpstr>
      <vt:lpstr>Countervailing Buyer Power and “Bilateral Monopoly”</vt:lpstr>
      <vt:lpstr>PowerPoint Presentation</vt:lpstr>
      <vt:lpstr>Flaws in Relying on Bilateral Monopoly Model to Excuse Monopsony</vt:lpstr>
      <vt:lpstr> </vt:lpstr>
      <vt:lpstr>District Court on Cost Reductions from Larger Size</vt:lpstr>
      <vt:lpstr>Then-Judge Kavanaugh Dissent:  Monopsony vs Bargaining Power </vt:lpstr>
      <vt:lpstr>Then-Judge Kavanaugh Dissent: Bargaining Power Leads to Lower Prices</vt:lpstr>
      <vt:lpstr>Majority Rebuttal Bargaining Power and Pass-On to Consumers</vt:lpstr>
      <vt:lpstr>Majority Rebuttal: Potential Adverse Quality Effects From Lower Prices </vt:lpstr>
      <vt:lpstr>The Monolink Litigation Settlement Problem</vt:lpstr>
      <vt:lpstr>Basic Facts</vt:lpstr>
      <vt:lpstr>Economic Analysis</vt:lpstr>
      <vt:lpstr>Anticompetitive Settlements Can Preserve Monopoly Profits</vt:lpstr>
      <vt:lpstr>Numerical Example </vt:lpstr>
      <vt:lpstr>FTC v Actavis (2013): Pay-For-Delay Settlements</vt:lpstr>
      <vt:lpstr>Looking Ahead to Topic 7 </vt:lpstr>
      <vt:lpstr>Detecting Price Fixing  (Source: DOJ primer)</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Topic 6 Proving Anticompetitive Effects in the Modern Rule of Reason  (Summary, RealComp II, Safeway &amp; Amex Sidebar)</dc:title>
  <dc:creator>Steven C Salop</dc:creator>
  <cp:lastModifiedBy>Steve Salop</cp:lastModifiedBy>
  <cp:revision>78</cp:revision>
  <dcterms:created xsi:type="dcterms:W3CDTF">2020-09-17T13:13:12Z</dcterms:created>
  <dcterms:modified xsi:type="dcterms:W3CDTF">2023-04-30T17:51:47Z</dcterms:modified>
</cp:coreProperties>
</file>

<file path=docProps/thumbnail.jpeg>
</file>